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7" r:id="rId3"/>
    <p:sldId id="299" r:id="rId4"/>
    <p:sldId id="321" r:id="rId5"/>
    <p:sldId id="322" r:id="rId6"/>
    <p:sldId id="323" r:id="rId7"/>
    <p:sldId id="257" r:id="rId8"/>
    <p:sldId id="281" r:id="rId9"/>
    <p:sldId id="274" r:id="rId10"/>
    <p:sldId id="275" r:id="rId11"/>
    <p:sldId id="280" r:id="rId12"/>
    <p:sldId id="261" r:id="rId13"/>
    <p:sldId id="260" r:id="rId14"/>
    <p:sldId id="315" r:id="rId15"/>
    <p:sldId id="316" r:id="rId16"/>
    <p:sldId id="276" r:id="rId17"/>
    <p:sldId id="262" r:id="rId18"/>
    <p:sldId id="263" r:id="rId19"/>
    <p:sldId id="259" r:id="rId20"/>
    <p:sldId id="285" r:id="rId21"/>
    <p:sldId id="325" r:id="rId22"/>
    <p:sldId id="286" r:id="rId23"/>
    <p:sldId id="324" r:id="rId24"/>
    <p:sldId id="303" r:id="rId25"/>
    <p:sldId id="317" r:id="rId26"/>
    <p:sldId id="304" r:id="rId27"/>
    <p:sldId id="305" r:id="rId28"/>
    <p:sldId id="307" r:id="rId29"/>
    <p:sldId id="318" r:id="rId30"/>
    <p:sldId id="319" r:id="rId31"/>
    <p:sldId id="320" r:id="rId32"/>
    <p:sldId id="302" r:id="rId33"/>
    <p:sldId id="310" r:id="rId34"/>
    <p:sldId id="308" r:id="rId35"/>
    <p:sldId id="309" r:id="rId36"/>
    <p:sldId id="326" r:id="rId37"/>
    <p:sldId id="313" r:id="rId38"/>
    <p:sldId id="270" r:id="rId39"/>
    <p:sldId id="266" r:id="rId40"/>
  </p:sldIdLst>
  <p:sldSz cx="9144000" cy="6858000" type="screen4x3"/>
  <p:notesSz cx="6797675" cy="9926638"/>
  <p:custDataLst>
    <p:tags r:id="rId4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>
      <p:cViewPr varScale="1">
        <p:scale>
          <a:sx n="100" d="100"/>
          <a:sy n="100" d="100"/>
        </p:scale>
        <p:origin x="76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5462962962962975E-2"/>
          <c:w val="0.70797003499562561"/>
          <c:h val="0.9745370370370368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8.9923928118411475E-2"/>
                  <c:y val="0.121408364339809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18903050951122"/>
                  <c:y val="-0.26351692308322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8451567470018E-3"/>
                  <c:y val="-0.36668193944740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33253041367771"/>
                  <c:y val="1.6649265711560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500" b="1">
                      <a:solidFill>
                        <a:srgbClr val="00206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Лист1!$B$2:$B$7</c:f>
              <c:strCache>
                <c:ptCount val="6"/>
                <c:pt idx="0">
                  <c:v>техническая</c:v>
                </c:pt>
                <c:pt idx="1">
                  <c:v>социально-педагогическая</c:v>
                </c:pt>
                <c:pt idx="2">
                  <c:v>физкультурно-спортивная</c:v>
                </c:pt>
                <c:pt idx="3">
                  <c:v>художественная</c:v>
                </c:pt>
                <c:pt idx="4">
                  <c:v>туристско – краеведческая</c:v>
                </c:pt>
                <c:pt idx="5">
                  <c:v>естественно-научная</c:v>
                </c:pt>
              </c:strCache>
            </c:strRef>
          </c:cat>
          <c:val>
            <c:numRef>
              <c:f>Лист1!$A$2:$A$7</c:f>
              <c:numCache>
                <c:formatCode>General</c:formatCode>
                <c:ptCount val="6"/>
                <c:pt idx="0">
                  <c:v>1599</c:v>
                </c:pt>
                <c:pt idx="1">
                  <c:v>3539</c:v>
                </c:pt>
                <c:pt idx="2">
                  <c:v>839</c:v>
                </c:pt>
                <c:pt idx="3">
                  <c:v>4607</c:v>
                </c:pt>
                <c:pt idx="4">
                  <c:v>60</c:v>
                </c:pt>
                <c:pt idx="5">
                  <c:v>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984836104726958"/>
          <c:y val="5.1897978735099645E-2"/>
          <c:w val="0.26939967001278908"/>
          <c:h val="0.74945594986339859"/>
        </c:manualLayout>
      </c:layout>
      <c:overlay val="0"/>
      <c:txPr>
        <a:bodyPr/>
        <a:lstStyle/>
        <a:p>
          <a:pPr rtl="0"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340F6-8CE9-4710-92FA-4F7700F1510D}" type="datetimeFigureOut">
              <a:rPr lang="ru-RU" smtClean="0"/>
              <a:pPr/>
              <a:t>08.08.2021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06ED-97CD-468A-9B02-7DDFF06EEA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9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о скольк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42875"/>
            <a:ext cx="37814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1">
                <a:latin typeface="Consolas" pitchFamily="49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  <a:latin typeface="Consolas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2406-C6CC-4B28-BD5C-48FC765BC140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62A06-A877-4D66-A556-B067CEB11E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4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AFEE-3041-4B53-B554-E49DC3164186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FAEF1-9E32-4D7F-A047-CEB8D6B325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D5DE-2FA0-4379-94BC-794674EE9F76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3A2B3-6502-48EB-8900-31F679DD7B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29500" y="6357938"/>
            <a:ext cx="1252538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ma-SE" sz="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http://ku4mina.ucoz.ru/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654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14422"/>
            <a:ext cx="7901014" cy="49117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3216-FE36-4581-AF3D-0A8C99757055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6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303C-6E91-4B6B-8556-5F5C65E53A32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D4163-4FB4-46C0-9AB8-BBA766FFD3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4291"/>
            <a:ext cx="7772400" cy="571503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85795"/>
            <a:ext cx="7772400" cy="435771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4E5F-7FB9-4C04-9047-BFF3888EAF6E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4AD69-C594-4A58-AC1E-5F023A84A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31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3C62-C3BF-4B06-8A46-62F6B15F1E74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7BDAA-2F50-4417-B7D1-04A4EA8F98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3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410F-D41E-435D-B5F2-0A3D4D0847C5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BD75A-D058-4F06-89AD-B731A5737C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9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F86-41DD-4087-A5C2-27D85907442D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3C89F-16B0-4E2D-BAC2-FE8E15E5A2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4452-E34B-4B02-9D3A-756FAEC07531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DD9A1-5AD4-4B66-829F-D24F3C3C38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7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461B-86B6-4C19-8C09-B6EA7EF2909D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C106-10D1-462A-BF64-4E3F6EE73E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0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пероe.gi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57750"/>
            <a:ext cx="1600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BB5190-D9A6-424E-A582-ED9FA1C51A65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00938" y="6356350"/>
            <a:ext cx="1185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C060A0D-A623-4928-91E9-6FE375F99C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29500" y="6357938"/>
            <a:ext cx="1252538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ma-SE" sz="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http://ku4mina.ucoz.ru/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9346" y="160507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Georgia" panose="02040502050405020303" pitchFamily="18" charset="0"/>
              </a:rPr>
              <a:t>Стратегические цели и актуальные задачи обновления содержания и повышение качества образования в </a:t>
            </a:r>
            <a:r>
              <a:rPr lang="ru-RU" sz="36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г.Владикавказе</a:t>
            </a:r>
            <a:endParaRPr lang="ru-RU" sz="3600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89444" y="4924036"/>
            <a:ext cx="71290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ЛАРИОНОВА ЗИНАИДА ИВАНОВНА, </a:t>
            </a:r>
            <a:endParaRPr lang="ru-RU" alt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врио</a:t>
            </a:r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начальника </a:t>
            </a:r>
            <a:r>
              <a:rPr lang="ru-RU" alt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Управления образования АМС </a:t>
            </a:r>
            <a:r>
              <a:rPr lang="ru-RU" altLang="ru-RU" sz="20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ru-RU" alt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524383" y="0"/>
            <a:ext cx="831418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ПЕДАГОГИЧЕСКИЕ КАДРЫ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4709"/>
              </p:ext>
            </p:extLst>
          </p:nvPr>
        </p:nvGraphicFramePr>
        <p:xfrm>
          <a:off x="395535" y="600196"/>
          <a:ext cx="8748465" cy="614152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56315"/>
                <a:gridCol w="1308622"/>
                <a:gridCol w="1308622"/>
                <a:gridCol w="1308622"/>
                <a:gridCol w="1566284"/>
              </a:tblGrid>
              <a:tr h="624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Ведомственные, государственные </a:t>
                      </a:r>
                      <a:r>
                        <a:rPr lang="ru-RU" sz="900" b="1" dirty="0" smtClean="0">
                          <a:effectLst/>
                          <a:latin typeface="Georgia" panose="02040502050405020303" pitchFamily="18" charset="0"/>
                        </a:rPr>
                        <a:t>наград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Всего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Работники общеобразовательных учреждений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Работники дошкольных образовательных учреждений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Работники учреждений дополнительного образования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Почетное звание «Заслуженный учитель Российской Федерации»»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9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Почетное звание «Заслуженный работник образования РСО-Алания»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Georgia" panose="02040502050405020303" pitchFamily="18" charset="0"/>
                        </a:rPr>
                        <a:t>12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9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3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Почетное звание «Заслуженный учитель РСО-Алания»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42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9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9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3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«Заслуженный работник культуры РСО-Алания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465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«Народная артистка Северо-Осетинской АССР»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 (</a:t>
                      </a:r>
                      <a:r>
                        <a:rPr lang="ru-RU" sz="850" b="1" dirty="0" err="1">
                          <a:effectLst/>
                          <a:latin typeface="Georgia" panose="02040502050405020303" pitchFamily="18" charset="0"/>
                        </a:rPr>
                        <a:t>Карсанова</a:t>
                      </a: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 Галина Ивановна, «Творчество</a:t>
                      </a: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»)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25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«Заслуженный работник культуры РЮО»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257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«Заслуженный артист РСО-Алания»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38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«Отличник народного просвещение»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28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«Почетный работник сферы образования Российской Федерации»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Почетное звание «Почетный работник общего образования Российской Федерации»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162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112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31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19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Почетную грамоту Министерства образования и науки Российской Федерации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31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194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Почетную грамоту Главы РСО-Алания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8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Почетную грамоту Министерства образования и науки РСО-Алания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126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71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50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194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Орден «Элита образования»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194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Кандидат педагогических наук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21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Медаль «Во Славу Осетии»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1 (</a:t>
                      </a:r>
                      <a:r>
                        <a:rPr lang="ru-RU" sz="850" b="1" dirty="0" err="1">
                          <a:effectLst/>
                          <a:latin typeface="Georgia" panose="02040502050405020303" pitchFamily="18" charset="0"/>
                        </a:rPr>
                        <a:t>Карсанова</a:t>
                      </a: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850" b="1" dirty="0" smtClean="0">
                          <a:effectLst/>
                          <a:latin typeface="Georgia" panose="02040502050405020303" pitchFamily="18" charset="0"/>
                        </a:rPr>
                        <a:t>Г.И.)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  <a:tr h="33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Лауреат премии фонда имени Акса </a:t>
                      </a:r>
                      <a:r>
                        <a:rPr lang="ru-RU" sz="850" b="1" dirty="0" err="1">
                          <a:effectLst/>
                          <a:latin typeface="Georgia" panose="02040502050405020303" pitchFamily="18" charset="0"/>
                        </a:rPr>
                        <a:t>Колиева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ru-RU" sz="85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08" marR="4340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9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539552" y="265212"/>
            <a:ext cx="831418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ПЕДАГОГИЧЕСКИЕ КАДРЫ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6290" y="836712"/>
            <a:ext cx="7388324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2018-2019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учебном году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обеспеченность кадрами составила 98%.  По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состоянию на 20.08.2019 количество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вакантных должностей: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 общеобразовательных школах </a:t>
            </a:r>
            <a:r>
              <a:rPr lang="ru-RU" sz="200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требуется 36 учителей: 7 учителей математики, 2 - русского языка, 5 – английского языка,                            4 - технологии (мальчики), 4 – информатики, 3 – физики, 1 – биологии, 3 – ИЗО, 3 – физической культуры, 1 – музыки, 1 – географии, 1 – химии, 2 –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педагога-психолога. 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дошкольных образовательных учреждениях </a:t>
            </a:r>
            <a:r>
              <a:rPr lang="ru-RU" sz="200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требуется 2 воспитателя, 1 медицинская сестра.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345141"/>
            <a:ext cx="8388424" cy="335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330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30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 </a:t>
            </a:r>
            <a:r>
              <a:rPr lang="ru-RU" sz="330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проводится работа по совершенствованию комплекса мер, направленных на обеспечение государственных гарантий доступности качественного </a:t>
            </a:r>
            <a:r>
              <a:rPr lang="ru-RU" sz="330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655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88640"/>
            <a:ext cx="8283461" cy="608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indent="801688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ru-RU" sz="145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indent="801688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50" b="1" dirty="0" smtClean="0">
                <a:solidFill>
                  <a:srgbClr val="002060"/>
                </a:solidFill>
                <a:latin typeface="Georgia" pitchFamily="18" charset="0"/>
              </a:rPr>
              <a:t>Сегодня </a:t>
            </a:r>
            <a:r>
              <a:rPr lang="ru-RU" sz="1450" b="1" dirty="0">
                <a:solidFill>
                  <a:srgbClr val="002060"/>
                </a:solidFill>
                <a:latin typeface="Georgia" pitchFamily="18" charset="0"/>
              </a:rPr>
              <a:t>в городе одной из основных является проблема загруженности образовательных </a:t>
            </a:r>
            <a:r>
              <a:rPr lang="ru-RU" sz="1450" b="1" dirty="0" smtClean="0">
                <a:solidFill>
                  <a:srgbClr val="002060"/>
                </a:solidFill>
                <a:latin typeface="Georgia" pitchFamily="18" charset="0"/>
              </a:rPr>
              <a:t>учреждений. В дошкольной сфере удалось добиться ощутимых результатов</a:t>
            </a:r>
            <a:r>
              <a:rPr lang="ru-RU" sz="1450" dirty="0" smtClean="0"/>
              <a:t>.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en-US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квартале 2019 года в рамках участия в федеральных программах в 7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дошкольных организациях открыты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функционируют группы раннего возраста (21 группа - 385 мест). Начал функционировать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детский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280 мест в 18 микрорайоне по ул. Шамиля </a:t>
            </a:r>
            <a:r>
              <a:rPr lang="ru-RU" sz="1450" b="1" dirty="0" err="1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Джигкаева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структурным подразделением 107 детского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сада и принял 293 воспитанника.</a:t>
            </a:r>
          </a:p>
          <a:p>
            <a:pPr indent="801688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выполнять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 Президента и принимать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детские сады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не с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3-х,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с полутора лет. Всего в этом году в детские сады выдано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4025 направлений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801688">
              <a:spcBef>
                <a:spcPts val="0"/>
              </a:spcBef>
              <a:spcAft>
                <a:spcPts val="0"/>
              </a:spcAft>
            </a:pP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 целью обеспечения детей школьного возраста местами в детских садах возвращены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в муниципальную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собственность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 два здания бывших ведомственных садов по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ул.Попова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 (на 120 мест) и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ул.Шмулевича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 (на 280 мест). Изыскиваются средства на их реконструкцию и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ремонт. Начата процедура передачи ведомственного детского сада СКГМИ (ГТУ) на 150 мест в муниципальную собственность </a:t>
            </a:r>
            <a:r>
              <a:rPr lang="ru-RU" sz="145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1450" dirty="0" smtClean="0">
              <a:latin typeface="Georgia" panose="02040502050405020303" pitchFamily="18" charset="0"/>
            </a:endParaRPr>
          </a:p>
          <a:p>
            <a:pPr indent="801688">
              <a:spcBef>
                <a:spcPts val="0"/>
              </a:spcBef>
              <a:spcAft>
                <a:spcPts val="0"/>
              </a:spcAft>
            </a:pP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2020-21 годах запланировано строительство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2-х зданий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детских садов на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280 мест в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п.Заводской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детского сада на 280 мест в МКР 19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 по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ул.Владикавказская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69 «в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», детского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сада на 280 мест по ул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r>
              <a:rPr lang="ru-RU" sz="145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А.Кесаева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45 в 11 МКР </a:t>
            </a:r>
            <a:r>
              <a:rPr lang="ru-RU" sz="145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трех детских садов на 720 мест в микрорайоне «Новый город» г. Владикавказ.</a:t>
            </a:r>
          </a:p>
          <a:p>
            <a:pPr indent="801688">
              <a:spcBef>
                <a:spcPts val="0"/>
              </a:spcBef>
              <a:spcAft>
                <a:spcPts val="0"/>
              </a:spcAft>
            </a:pPr>
            <a:r>
              <a:rPr lang="ru-RU" sz="145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Очередность </a:t>
            </a:r>
            <a:r>
              <a:rPr lang="ru-RU" sz="1450" b="1" u="sng" dirty="0">
                <a:solidFill>
                  <a:srgbClr val="002060"/>
                </a:solidFill>
                <a:latin typeface="Georgia" panose="02040502050405020303" pitchFamily="18" charset="0"/>
              </a:rPr>
              <a:t>в ДОУ.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indent="801688">
              <a:spcBef>
                <a:spcPts val="0"/>
              </a:spcBef>
              <a:spcAft>
                <a:spcPts val="0"/>
              </a:spcAft>
            </a:pP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По данным системы АИС «Комплектование ДОУ»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в очереди на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получение места в дошкольном образовательном учреждении по состоянию на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01.08.2019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стоят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5905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чел.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(01.01.2019 - 6938 чел., 01.01.2018 - 7395 детей). Из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них в возрасте от 3 до 7 лет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в электронной очереди в 2019 году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стоят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453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ребенка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(в 2018 году – 1003, в 2017 году – 996). </a:t>
            </a:r>
            <a:endParaRPr lang="ru-RU" sz="145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6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4624"/>
            <a:ext cx="8712968" cy="6938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indent="357188" algn="just"/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Ежегодно для всех категорий педагогов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ДОУ проводятся заседания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городских методических объединений, в рамках которых организуются открытые мероприятия с детьми, деловые игры, демонстрируется развивающая среда. С целью формирования коммуникативной компетентности, выявления внутренних ресурсов педагогов, группой педагогов-психологов организованы психологические тренинги.</a:t>
            </a:r>
          </a:p>
          <a:p>
            <a:pPr indent="357188" algn="just"/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 В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помощь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воспитателям по реализации образовательной области «Речевое развитие» проводился семинар-практикум по методике развития речи детей дошкольного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возраста. С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целью повышения престижа труда педагогов дошкольных образовательных учреждений ежегодно проводится конкурс «Лидер в дошкольном образовании». В 2019 году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 конкурсе приняли участие 21 педагог, два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победителя городского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конкурса стали участниками республиканского этапа, а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логопед МБДОУ № 49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Пагиева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 Диана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Ибрагимовна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победителем республиканского. В ноябре 2019 года она будет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представлять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республику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на Всероссийском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конкурсе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«Воспитатель года – 2019».</a:t>
            </a:r>
          </a:p>
          <a:p>
            <a:pPr indent="357188" algn="just"/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В целях приобщения детей к духовному наследию осетинского народа, привития любви к родному языку, развития творческих  способностей воспитанников дошкольных образовательных учреждений ежегодно проводится  конкурс «Иры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фидан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».  В 2019 году в конкурсе приняли участие 296 воспитанников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дошкольных  учреждений города. Воспитанники 15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детских садов стали победителями и призерами республиканского конкурса «Иры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фидан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- 2019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».</a:t>
            </a:r>
          </a:p>
          <a:p>
            <a:pPr indent="357188" algn="just"/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Руководители ДОУ активно участвуют в обсуждении всех направлений работы дошкольных учреждений на страницах периодической печати.</a:t>
            </a:r>
          </a:p>
          <a:p>
            <a:pPr indent="357188" algn="just"/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В журнале «Управление дошкольным образованием» в рубрике  «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Палитра 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мастерства»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опубликована статья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заведующей МБДОУ № 77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Каллаговой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 Ф.Х.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Изучение осетинского языка в условиях детского сада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». В каждом детском саду проводятся занятия по родному языку. В  9 детских садах организованы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полилингвальные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группы, в которых занимаются 368 детей. Во всех дошкольных учреждениях успешно реализуется проект «Ало-лай», позволяющий малышам погрузиться в языковую среду.</a:t>
            </a:r>
            <a:endParaRPr lang="ru-RU" sz="15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sz="1300" dirty="0">
              <a:latin typeface="Georgia" panose="02040502050405020303" pitchFamily="18" charset="0"/>
            </a:endParaRPr>
          </a:p>
          <a:p>
            <a:endParaRPr lang="ru-RU" sz="13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8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0244"/>
            <a:ext cx="8604448" cy="6780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5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indent="357188" algn="just"/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Продолжена работа по методическому сопровождению инновационных площадок, организованных на базе МБДОУ №№ 49, 176 по теме «Проектирование модели сетевого взаимодействия дошкольных образовательных организаций на муниципальном уровне», МАДОУ № 3 по теме «</a:t>
            </a:r>
            <a:r>
              <a:rPr lang="ru-RU" sz="13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Здоровьеформирующая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среда в дошкольной образовательной организации – как условие повышения качества образования», МБДОУ №№ 52, 59, 77, 95, 96 по теме «Эффективные формы социализации детей дошкольного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образования». В рамках реализации тематики инновационных площадок  организовано сотрудничество по взаимодействию детских садов с СОРИПКРО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, СОГПИ, СОГУ.</a:t>
            </a:r>
          </a:p>
          <a:p>
            <a:pPr indent="357188" algn="just"/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Педагоги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инновационных площадок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принимают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участие и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представляют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свой опыт на всероссийских мероприятиях и </a:t>
            </a:r>
            <a:r>
              <a:rPr lang="ru-RU" sz="1300" dirty="0" err="1">
                <a:solidFill>
                  <a:srgbClr val="002060"/>
                </a:solidFill>
                <a:latin typeface="Georgia" panose="02040502050405020303" pitchFamily="18" charset="0"/>
              </a:rPr>
              <a:t>вебинарах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</a:p>
          <a:p>
            <a:pPr indent="357188" algn="just"/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прошедшем учебном году на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базе МБДОУ № 96 проведен межрегиональный семинар «Содержание дошкольного образования в условиях введения ФГОС ДО  в дошкольных организациях и практика  применения основной образовательной программы дошкольного образования» с участием  руководителя Центра развития образования РАО, кандидата экономических наук Соловьевой Ю.А. и заведующей лабораторией профессионального образования Центра развития образования ФГБУ «Российская академия образования» кандидата педагогических наук </a:t>
            </a:r>
            <a:r>
              <a:rPr lang="ru-RU" sz="13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Венецкой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О.Е.</a:t>
            </a:r>
          </a:p>
          <a:p>
            <a:pPr indent="357188" algn="just"/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ноябре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2018 г. делегация руководителей дошкольных образовательных учреждений г. Владикавказа (МБДОУ № 59, 107, 176) приняла участие в работе пятого Всероссийского съезда работников дошкольного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 (г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Москва),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где на одной из дискуссионных площадок руководитель МАДОУ № 107 </a:t>
            </a:r>
            <a:r>
              <a:rPr lang="ru-RU" sz="1300" dirty="0" err="1">
                <a:solidFill>
                  <a:srgbClr val="002060"/>
                </a:solidFill>
                <a:latin typeface="Georgia" panose="02040502050405020303" pitchFamily="18" charset="0"/>
              </a:rPr>
              <a:t>Батырова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 Р.С. выступила с опытом работы «Сотрудничество дошкольной образовательной организации с семьями воспитанников с использованием информационных технологий: дистанционные и очные формы работы».</a:t>
            </a:r>
          </a:p>
          <a:p>
            <a:pPr indent="357188" algn="just"/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По плану работы инновационных площадок при РАО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апреле 2019 года заведующая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МБДОУ № 77 </a:t>
            </a:r>
            <a:r>
              <a:rPr lang="ru-RU" sz="1300" dirty="0" err="1">
                <a:solidFill>
                  <a:srgbClr val="002060"/>
                </a:solidFill>
                <a:latin typeface="Georgia" panose="02040502050405020303" pitchFamily="18" charset="0"/>
              </a:rPr>
              <a:t>Каллагова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 Ф.Х. выступила на </a:t>
            </a:r>
            <a:r>
              <a:rPr lang="ru-RU" sz="1300" dirty="0" err="1">
                <a:solidFill>
                  <a:srgbClr val="002060"/>
                </a:solidFill>
                <a:latin typeface="Georgia" panose="02040502050405020303" pitchFamily="18" charset="0"/>
              </a:rPr>
              <a:t>всеросийском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300" dirty="0" err="1">
                <a:solidFill>
                  <a:srgbClr val="002060"/>
                </a:solidFill>
                <a:latin typeface="Georgia" panose="02040502050405020303" pitchFamily="18" charset="0"/>
              </a:rPr>
              <a:t>вебинаре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 по теме «Наставничество, как модель педагогического сопровождения участников образовательных отношений дошкольной организации».</a:t>
            </a:r>
          </a:p>
          <a:p>
            <a:pPr indent="357188" algn="just"/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г. Владикавказа приняли участие в республиканской конференции «Дошкольное образование: лучшие  программы, практики и технологии», где был представлен опыт МБДОУ №№ 95, 96 (27.04.2019 г.)</a:t>
            </a:r>
          </a:p>
          <a:p>
            <a:pPr indent="357188" algn="just"/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Делегация педагогов МБДОУ № 96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участвовала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в международной конференции «Воспитание и обучение детей младшего дошкольного возраста», где руководитель МБДОУ № 96 Мамсурова М.В. представила опыт 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</a:t>
            </a:r>
            <a:r>
              <a:rPr lang="ru-RU" sz="1300" dirty="0">
                <a:solidFill>
                  <a:srgbClr val="002060"/>
                </a:solidFill>
                <a:latin typeface="Georgia" panose="02040502050405020303" pitchFamily="18" charset="0"/>
              </a:rPr>
              <a:t>тему «Взаимодействие ДОУ и старшего поколения семьи в решении образовательных задач детей дошкольного возраста» (июнь 2019 г</a:t>
            </a:r>
            <a:r>
              <a:rPr lang="ru-RU" sz="1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.).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новом учебном году будет продолжена работа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по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обеспечению равных </a:t>
            </a:r>
            <a:r>
              <a:rPr lang="ru-RU" sz="1400" dirty="0">
                <a:solidFill>
                  <a:srgbClr val="002060"/>
                </a:solidFill>
                <a:latin typeface="Georgia" panose="02040502050405020303" pitchFamily="18" charset="0"/>
              </a:rPr>
              <a:t>возможностей для каждого ребёнка в получении качественного дошкольного </a:t>
            </a:r>
            <a:r>
              <a:rPr lang="ru-RU" sz="1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</a:t>
            </a:r>
            <a:endParaRPr lang="ru-RU" sz="1550" dirty="0">
              <a:solidFill>
                <a:srgbClr val="00206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2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5828" y="44624"/>
            <a:ext cx="8538172" cy="710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НАЧАЛЬНОЕ ОБЩЕЕ, ОСНОВНОЕ ОБЩЕЕ, СРЕДНЕЕ ОБЩЕЕ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ОБРАЗОВАНИЕ</a:t>
            </a:r>
          </a:p>
          <a:p>
            <a:pPr indent="631825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Задача общеобразовательной школы – предоставление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доступного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качественного образования, обеспечивающего равные возможности каждому ребенку.</a:t>
            </a:r>
          </a:p>
          <a:p>
            <a:pPr indent="631825"/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В 2019-2020 </a:t>
            </a:r>
            <a:r>
              <a:rPr lang="ru-RU" sz="1600" dirty="0" err="1">
                <a:solidFill>
                  <a:srgbClr val="002060"/>
                </a:solidFill>
                <a:latin typeface="Georgia" panose="02040502050405020303" pitchFamily="18" charset="0"/>
              </a:rPr>
              <a:t>г.г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. по прогнозам за парты сядут около 37 100 чел, в том числе около 4000 первоклассников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В связи с ежегодным ростом количества обучающихся перед АМС </a:t>
            </a:r>
            <a:r>
              <a:rPr lang="ru-RU" sz="16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стоит задача строительства новых школ и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, в первую очередь, в микрорайонах-новостройках. К 2021 году планируется строительство 3  новых школ, которые обеспечат дополнительные 1750 ученических мест: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строительство средней общеобразовательной школы на 5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0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0 мест в 18 микрорайоне </a:t>
            </a:r>
            <a:r>
              <a:rPr lang="ru-RU" sz="160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строительство средней общеобразовательной школы на 5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0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0 мест в 31-32 микрорайоне </a:t>
            </a:r>
            <a:r>
              <a:rPr lang="ru-RU" sz="160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строительство средней общеобразовательной школы на 750 мест в микрорайоне «Новый город» </a:t>
            </a:r>
            <a:r>
              <a:rPr lang="ru-RU" sz="160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г.Владикавказа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715963"/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рамках участия города в федеральных целевых программах в 2020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году запланирован капитальный ремонт 17 общеобразовательных учреждений города: МБОУ СОШ №№ 1, 6, 8, 13, 15, 16, 19, 21, 25, 31, 39,  40, 41, 42, 48, 50, ВСОШ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Подготовлена и направлена в Министерство образования и науки РСО-Алания проектно-сметная документация.</a:t>
            </a:r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631825" algn="ctr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Ведется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планомерная работа по изменению режима работы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школ -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переводу учреждений на односменный режим. В 2018-2019 году 9 учреждений, одно из которых вечерняя сменная школа №2, функционируют в двухсменном режиме (в 2017-2018 - 11 учреждений</a:t>
            </a:r>
            <a:r>
              <a:rPr lang="ru-RU" sz="1600" b="1" dirty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Всего во вторую смену обучались 2763 чел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– 7,6%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(2017-2018 году - 3238 чел.). В 2019-2020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учебном году количество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школ, обучение в которых организовано в 2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смены, </a:t>
            </a:r>
            <a:r>
              <a:rPr lang="ru-RU" sz="1600" dirty="0">
                <a:solidFill>
                  <a:srgbClr val="002060"/>
                </a:solidFill>
                <a:latin typeface="Georgia" panose="02040502050405020303" pitchFamily="18" charset="0"/>
              </a:rPr>
              <a:t>должно остаться </a:t>
            </a:r>
            <a:r>
              <a:rPr lang="ru-RU" sz="16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неизменным</a:t>
            </a:r>
          </a:p>
          <a:p>
            <a:pPr indent="631825"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sz="155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0910" y="1"/>
            <a:ext cx="8613578" cy="7100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361950" algn="ctr"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НАЧАЛЬНОЕ ОБЩЕЕ, ОСНОВНОЕ ОБЩЕЕ, СРЕДНЕЕ ОБЩЕЕ ОБРАЗОВАНИЕ</a:t>
            </a:r>
          </a:p>
          <a:p>
            <a:pPr indent="631825">
              <a:spcAft>
                <a:spcPts val="0"/>
              </a:spcAft>
            </a:pPr>
            <a:r>
              <a:rPr lang="ru-RU" sz="1550" b="1" u="sng" dirty="0">
                <a:solidFill>
                  <a:srgbClr val="002060"/>
                </a:solidFill>
                <a:latin typeface="Georgia" panose="02040502050405020303" pitchFamily="18" charset="0"/>
              </a:rPr>
              <a:t>ФГОС</a:t>
            </a:r>
            <a:r>
              <a:rPr lang="ru-RU" sz="1550" b="1" dirty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</a:rPr>
              <a:t> В 2018 году осуществлён переход на федеральные государственные образовательные стандарты основного общего образования в </a:t>
            </a:r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5-8 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</a:rPr>
              <a:t>классах 37 муниципальных общеобразовательных организаций </a:t>
            </a:r>
            <a:r>
              <a:rPr lang="ru-RU" sz="155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</a:rPr>
              <a:t>, полный переход на федеральные государственные образовательные стандарты основного общего и среднего общего образования в 6-ти пилотных школах: №№ 7, 11, 22, 26, 30, </a:t>
            </a:r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45 (в МБОУ СОШ № 11 ФГОС СОО был реализован в 10 классах).</a:t>
            </a:r>
            <a:endParaRPr lang="ru-RU" sz="155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631825">
              <a:spcAft>
                <a:spcPts val="0"/>
              </a:spcAft>
            </a:pP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</a:rPr>
              <a:t>В 2019-2020 учебном году будет осуществлён переход на федеральные государственные образовательные стандарты основного общего образования в 37 муниципальных общеобразовательных организациях </a:t>
            </a:r>
            <a:r>
              <a:rPr lang="ru-RU" sz="155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</a:rPr>
              <a:t>. Полный переход на федеральные государственные образовательные стандарты общего образования  - в 6 пилотных школах: №№ 7, 11, 22, 26, 30, 45.</a:t>
            </a:r>
          </a:p>
          <a:p>
            <a:pPr indent="623888" algn="just">
              <a:spcAft>
                <a:spcPts val="0"/>
              </a:spcAft>
            </a:pPr>
            <a:r>
              <a:rPr lang="ru-RU" sz="1550" b="1" u="sng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</a:t>
            </a:r>
            <a:r>
              <a:rPr lang="ru-RU" sz="1550" b="1" u="sng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предметы.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2018-2019 учебном году в учебные планы школ введены новые предметы:</a:t>
            </a:r>
          </a:p>
          <a:p>
            <a:pPr marL="536575" indent="-361950" algn="just">
              <a:spcAft>
                <a:spcPts val="0"/>
              </a:spcAft>
            </a:pP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Курс «Основы предпринимательской деятельности» (во всех школах, кроме пилотных, реализующих ФГОС СОО, в 10-11 классах).</a:t>
            </a:r>
          </a:p>
          <a:p>
            <a:pPr marL="536575" indent="-361950" algn="just">
              <a:spcAft>
                <a:spcPts val="0"/>
              </a:spcAft>
            </a:pP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	Курс «</a:t>
            </a:r>
            <a:r>
              <a:rPr lang="ru-RU" sz="1550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Семьеведение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(во всех школах, в 10-11 классах в рамках классных часов).</a:t>
            </a:r>
          </a:p>
          <a:p>
            <a:pPr marL="536575" lvl="0" indent="-361950" algn="just">
              <a:spcAft>
                <a:spcPts val="0"/>
              </a:spcAft>
              <a:buFont typeface="+mj-lt"/>
              <a:buAutoNum type="arabicPeriod" startAt="3"/>
            </a:pP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Курс «Финансовая грамотность» (все школы, в 7, 8, 9, 10 или 11 классах).</a:t>
            </a:r>
          </a:p>
          <a:p>
            <a:pPr marL="536575" lvl="0" indent="-361950" algn="just">
              <a:spcAft>
                <a:spcPts val="0"/>
              </a:spcAft>
              <a:buFont typeface="+mj-lt"/>
              <a:buAutoNum type="arabicPeriod" startAt="3"/>
            </a:pP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«Шахматы» (во всех школах в 1-х классах).</a:t>
            </a:r>
          </a:p>
          <a:p>
            <a:pPr marL="536575" lvl="0" indent="-361950" algn="just">
              <a:spcAft>
                <a:spcPts val="0"/>
              </a:spcAft>
              <a:buFont typeface="+mj-lt"/>
              <a:buAutoNum type="arabicPeriod" startAt="3"/>
            </a:pPr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Астрономия </a:t>
            </a:r>
            <a:r>
              <a:rPr lang="ru-RU" sz="155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(во всех школах в 10-х или 11-х классах)</a:t>
            </a:r>
          </a:p>
          <a:p>
            <a:pPr indent="623888"/>
            <a:r>
              <a:rPr lang="ru-RU" sz="155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Профильное образование</a:t>
            </a:r>
            <a:r>
              <a:rPr lang="ru-RU" sz="155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Профильные классы на 3 ступени обучения (10-11 класс) организованы на базе:</a:t>
            </a:r>
          </a:p>
          <a:p>
            <a:pPr indent="179388"/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СОШ №№ 3, 4, 30, лицей - физико-математический профиль ;</a:t>
            </a:r>
          </a:p>
          <a:p>
            <a:pPr indent="179388"/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СОШ №№ 3, 22, 28, 42, 43, 44 - химико-биологический профиль;</a:t>
            </a:r>
          </a:p>
          <a:p>
            <a:pPr indent="179388"/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СОШ №№ 22, 42, 44 - социально-экономический профиль;</a:t>
            </a:r>
          </a:p>
          <a:p>
            <a:pPr indent="179388"/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СОШ №№ 3, 4, 11, 28, 30, 42, 43 - социально-гуманитарный профиль;</a:t>
            </a:r>
          </a:p>
          <a:p>
            <a:pPr indent="179388"/>
            <a:r>
              <a:rPr lang="ru-RU" sz="15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СОШ №№ 38, 44, 45 –иные.</a:t>
            </a:r>
          </a:p>
          <a:p>
            <a:pPr marL="536575" lvl="0" indent="-361950" algn="just"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83568" y="116632"/>
            <a:ext cx="8215338" cy="651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/>
            <a:r>
              <a:rPr lang="ru-RU" sz="13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НАЧАЛЬНОЕ ОБЩЕЕ, ОСНОВНОЕ ОБЩЕЕ, СРЕДНЕЕ ОБЩЕЕ ОБРАЗОВАНИЕ</a:t>
            </a:r>
          </a:p>
          <a:p>
            <a:pPr indent="180975" algn="ctr"/>
            <a:endParaRPr lang="ru-RU" sz="13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Дети-инвалиды. 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Одной из важных проблем, стоящих перед системой образования г.Владикавказа, остается проблема обеспечения доступности общего образования для детей с ограниченными возможностями здоровья.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2018 году в муниципальных общеобразовательных учреждениях </a:t>
            </a:r>
            <a:r>
              <a:rPr kumimoji="0" lang="ru-RU" sz="135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г.Владикавказа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обучаются 483 (в 2017 – 412) детей-инвалидов и детей с ограниченными возможностями здоровья (ОВЗ), для которых созданы условия, обеспечивающие их успешную социализацию, в том числе индивидуальное обучение на дому. Из них в школе обучается 398 (в 2017 – 340) детей, на дому – 85 (в 2017 – 72)детей.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2018 году открыты ресурсные центры для обучения детей с расстройствами аутистического спектра (в МБОУ СОШ №26 обучались 3 ребенка, в МБОУ СОШ №27 - 7 человек).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Обучение слабовидящих детей осуществляется на базе МБОУ СОШ №14 имени Героя Советского Союза Ларионова В.П. В 2018-19 - 12 (в 2017-18 - 8) человек обучаются по общеобразовательным программам, 4 (в 2017-18 - 2) по индивидуальным учебным планам). По заявлению родителей 2 ребенка обучались в МБОУ СОШ № 48.</a:t>
            </a:r>
            <a:r>
              <a:rPr kumimoji="0" lang="ru-RU" sz="135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Один из мальчиков - чемпион России по шашкам, окончил 9 классов, и теперь студент </a:t>
            </a:r>
            <a:r>
              <a:rPr kumimoji="0" lang="ru-RU" sz="135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педколледжа</a:t>
            </a:r>
            <a:r>
              <a:rPr kumimoji="0" lang="ru-RU" sz="135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МБОУ СОШ №43 имени Героя Советского Союза </a:t>
            </a:r>
            <a:r>
              <a:rPr kumimoji="0" lang="ru-RU" sz="135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Юльева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Александра Николаевича в 2018 году обучаются 36 (в 2017 - 34) детей с диагнозами задержка </a:t>
            </a:r>
            <a:r>
              <a:rPr kumimoji="0" lang="ru-RU" sz="135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психоречевого</a:t>
            </a: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развития (ЗПР), расстройства аутистического спектра (РАС), острый лейкоз, тугоухость и сахарный диабет, детский церебральный паралич (ДЦП).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Методическое сопровождение деятельности школ, в которых обучаются дети с особыми потребностями, обеспечивает Северо-Осетинский государственный университет имени </a:t>
            </a:r>
            <a:r>
              <a:rPr kumimoji="0" lang="ru-RU" sz="135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К.Л.Хетагурова</a:t>
            </a: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indent="358775"/>
            <a:r>
              <a:rPr lang="ru-RU" sz="1350" b="1" u="sng" dirty="0">
                <a:solidFill>
                  <a:srgbClr val="002060"/>
                </a:solidFill>
                <a:latin typeface="Georgia" pitchFamily="18" charset="0"/>
              </a:rPr>
              <a:t>Доступная среда.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</a:rPr>
              <a:t>Продолжена работа по созданию доступной среды в образовательных организациях. Созданы условия в 13 образовательных организациях: МБДОУ Детский сад №№ 17, 34, 59, 79, 83, 85, 87, 93, 95, 97, МАУДО центр психолого-педагогической, центр диагностики и консультирования «Доверие»,  центр «НАРТ».</a:t>
            </a:r>
          </a:p>
          <a:p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</a:rPr>
              <a:t>В 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</a:rPr>
              <a:t>2019 году ведутся работы по созданию доступной среды в 4 учреждениях: МБДОУ №№49, 61, 88, центр «Интеллект».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8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785813"/>
            <a:ext cx="7772400" cy="4143375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60648"/>
            <a:ext cx="78488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Качество образования – это </a:t>
            </a:r>
            <a:r>
              <a:rPr lang="ru-RU" altLang="ru-RU" sz="2500" b="1" dirty="0">
                <a:solidFill>
                  <a:srgbClr val="002060"/>
                </a:solidFill>
                <a:latin typeface="Georgia" panose="02040502050405020303" pitchFamily="18" charset="0"/>
              </a:rPr>
              <a:t>интегральная</a:t>
            </a:r>
            <a:r>
              <a:rPr lang="ru-RU" alt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 характеристика системы </a:t>
            </a:r>
            <a:r>
              <a:rPr lang="ru-RU" altLang="ru-RU" sz="2500" b="1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</a:t>
            </a:r>
            <a:r>
              <a:rPr lang="ru-RU" alt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, отражающая степень соответствия реальных достигаемых </a:t>
            </a:r>
            <a:r>
              <a:rPr lang="ru-RU" altLang="ru-RU" sz="2500" b="1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образовательных</a:t>
            </a:r>
            <a:r>
              <a:rPr lang="ru-RU" alt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 результатов нормативным требованиям, социальным и личностным ожиданиям</a:t>
            </a:r>
            <a:r>
              <a:rPr lang="ru-RU" altLang="ru-RU" sz="2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algn="ctr"/>
            <a:r>
              <a:rPr lang="ru-RU" sz="2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2018 году две муниципальные школы </a:t>
            </a:r>
            <a:r>
              <a:rPr lang="ru-RU" sz="2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2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вошли </a:t>
            </a:r>
            <a:r>
              <a:rPr 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в топ-20 школ СКФО</a:t>
            </a:r>
          </a:p>
          <a:p>
            <a:pPr algn="ctr"/>
            <a:r>
              <a:rPr lang="ru-RU" sz="2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МБОУ гимназия </a:t>
            </a:r>
            <a:r>
              <a:rPr lang="ru-RU" sz="2500" dirty="0">
                <a:solidFill>
                  <a:srgbClr val="002060"/>
                </a:solidFill>
                <a:latin typeface="Georgia" panose="02040502050405020303" pitchFamily="18" charset="0"/>
              </a:rPr>
              <a:t>№</a:t>
            </a:r>
            <a:r>
              <a:rPr lang="ru-RU" sz="2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5, МАОУ БСОШ № 7</a:t>
            </a:r>
          </a:p>
          <a:p>
            <a:pPr algn="ctr"/>
            <a:endParaRPr lang="ru-RU" altLang="ru-RU" sz="25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ОЦЕНКА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КАЧЕСТВА ОБРАЗОВАНИЯ – ОЦЕНКА РЕЗУЛЬТАТОВ </a:t>
            </a:r>
          </a:p>
          <a:p>
            <a:pPr algn="ctr"/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ОСВОЕНИЯ ПРОГРАММ ОБЩЕГО ОБРАЗОВАНИЯ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6632"/>
            <a:ext cx="8643966" cy="7028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РЕМОНТНЫЕ РАБОТЫ</a:t>
            </a:r>
          </a:p>
          <a:p>
            <a:pPr indent="273050" algn="just">
              <a:spcBef>
                <a:spcPts val="0"/>
              </a:spcBef>
              <a:spcAft>
                <a:spcPts val="0"/>
              </a:spcAft>
            </a:pPr>
            <a:r>
              <a:rPr lang="ru-RU" sz="12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Муниципальные объекты образования г.Владикавказа построены в основном в советский и даже в дореволюционный период. С учетом времени эксплуатации большинство объектов требуют капитального ремонта. В </a:t>
            </a:r>
            <a:r>
              <a:rPr lang="ru-RU" sz="1250" dirty="0">
                <a:solidFill>
                  <a:srgbClr val="002060"/>
                </a:solidFill>
                <a:latin typeface="Georgia" panose="02040502050405020303" pitchFamily="18" charset="0"/>
              </a:rPr>
              <a:t>сфере внимания </a:t>
            </a:r>
            <a:r>
              <a:rPr lang="ru-RU" sz="12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администрации </a:t>
            </a:r>
            <a:r>
              <a:rPr lang="ru-RU" sz="1250" dirty="0">
                <a:solidFill>
                  <a:srgbClr val="002060"/>
                </a:solidFill>
                <a:latin typeface="Georgia" panose="02040502050405020303" pitchFamily="18" charset="0"/>
              </a:rPr>
              <a:t>города </a:t>
            </a:r>
            <a:r>
              <a:rPr lang="ru-RU" sz="12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Владикавказ ремонт </a:t>
            </a:r>
            <a:r>
              <a:rPr lang="ru-RU" sz="1250" dirty="0">
                <a:solidFill>
                  <a:srgbClr val="002060"/>
                </a:solidFill>
                <a:latin typeface="Georgia" panose="02040502050405020303" pitchFamily="18" charset="0"/>
              </a:rPr>
              <a:t>учреждений, здания которых имеют износ 50% и </a:t>
            </a:r>
            <a:r>
              <a:rPr lang="ru-RU" sz="12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выше. В бюджете города на проведение ремонтных работ, антитеррористическую и пожарную безопасность  з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</a:rPr>
              <a:t>апланировано 143,2 </a:t>
            </a:r>
            <a:r>
              <a:rPr lang="ru-RU" sz="1250" b="1" dirty="0" err="1" smtClean="0">
                <a:solidFill>
                  <a:srgbClr val="002060"/>
                </a:solidFill>
                <a:latin typeface="Georgia" pitchFamily="18" charset="0"/>
              </a:rPr>
              <a:t>млн.руб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Выделено 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состоянию на 25.08.2019– 81,4 млн.руб.,  из них  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проведение ремонтных работ 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35,6 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млн.рублей. За прошедший год проведены следующие работы: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замена окон, устройство детских веранд: МБДОУ № 60, МБДОУ № 83 (2356734руб.);  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-устройство шатровой кровли: МАОУ БСОШ № 7, здание структурного подразделения (3389980руб.);                     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санузлов: МБДОУ №27 и № 55; МБОУ СОШ №40 и №41 (7641430руб.);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помещений, санузла: МБДОУ №52 (1141276руб.);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-благоустройство территории, установка покрытия на игровой площадке: МБДОУ №38 (1123070руб.);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благоустройство территории, ремонт ограждения: МБОУ СОШ №34 (364308руб.);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ограждения: МБДОУ №24 (2011362руб.);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помещения прачечной и канализации: 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МБДОУ №21 (507971руб.), МБДОУ 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№61 (535279руб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-замена окон: МБОУ СОШ №21, гимназия №45, лицей (2751305руб.);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-устройство ограждения территории: МБОУ СОШ №29 (2177321руб.);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-замена окон: МБОУ СОШ №8 и № 31 (1930000руб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.), МБДОУ №63 и № 84 (2649430руб.).;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пищеблока: 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№65 (551455руб.), МБДОУ №86 (1268674руб.), МБДОУ 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№96 (1199236руб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санузлов: МБДОУ №93 (314928руб.) и МБОУ СОШ №26 (344743руб.);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лестницы, кровли и стеклянного витража: МБОУ СОШ с.Балта (933649руб.);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фасада: МБОУ СОШ №30 (215309руб.);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-ремонт системы водоснабжения: МБОУ гимназия №4 (468924руб.).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6213">
              <a:spcAft>
                <a:spcPts val="0"/>
              </a:spcAft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 актового зала: МБОУ гимназия №5 (1790484руб.);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Заканчиваются следующие 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ремонтные работы:</a:t>
            </a: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-ремонт санузлов: МБОУ СОШ №22 (2431867руб.), МБОУ СОШ №42 (1273465руб.), МБДОУ № 64 (1583654руб.), МБДОУ №85 (926587руб.);</a:t>
            </a: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-ремонт систем водоснабжения и отопления: МБОУ СОШ №3 (867983руб.);</a:t>
            </a: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-ремонт помещений и санузлов: МБДОУ №40 (2000344руб.);</a:t>
            </a: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-ремонт лестничных маршей и санузлов 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по программе «Доступная среда»: МБДОУ №88 (1225100руб.);</a:t>
            </a:r>
          </a:p>
          <a:p>
            <a:pPr indent="17621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-устройство пандусов по программе «Доступная среда»: МБДОУ №49, №61 и МАУДО «Интеллект» (1500000руб.). </a:t>
            </a:r>
          </a:p>
          <a:p>
            <a:endParaRPr lang="ru-RU" sz="19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9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20" y="1916832"/>
            <a:ext cx="8516342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9634" y="116632"/>
            <a:ext cx="7552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ctr"/>
            <a:r>
              <a:rPr 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РЕЗУЛЬТАТЫ ГОСУДАРСТВЕННОЙ ИТОГОВОЙ АТТЕСТАЦИИ</a:t>
            </a:r>
            <a:endParaRPr 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3346"/>
              </p:ext>
            </p:extLst>
          </p:nvPr>
        </p:nvGraphicFramePr>
        <p:xfrm>
          <a:off x="110740" y="342368"/>
          <a:ext cx="9033260" cy="61947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804"/>
                <a:gridCol w="2170823"/>
                <a:gridCol w="1933633"/>
              </a:tblGrid>
              <a:tr h="187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ЕГЭ-18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ЕГЭ-2019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7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выпускников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1729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1553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выпускников, допущенных к итоговой аттестации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1698 (98,2%)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1537 (99%)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получивших аттестат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1601 (94,3%)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1444 (94%)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получивших аттестат с отличием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 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(13,8%)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(11,5%)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6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набравших от 80 до 99 баллов по русскому языку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 (27%)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 (24%)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набравших 100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 по русскому языку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(0,2%)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(СОШ 5 -1 чел., СОШ 38 – 2 чел., СОШ 41-1 чел.)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(0,3%)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(СОШ 38 – 3 чел., СОШ 18, СОШ 7-1 чел.)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413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набравших от 80 до 99 баллов по математике (профильный уровень)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(1,06%)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 5 – 5 чел., Лицей, СОШ 7, 38  – 2 чел., СОШ 44, 42, 21, </a:t>
                      </a: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</a:t>
                      </a:r>
                      <a:r>
                        <a:rPr lang="ru-RU" sz="125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50 – 1 чел.)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(1,6%)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(СОШ  5 – 5 чел., Лицей, СОШ 7, 44, 46  – 2 чел., СОШ 38, 30 – 4 чел., СОШ 11, 18, 29, 39 – 1 чел.)</a:t>
                      </a:r>
                    </a:p>
                    <a:p>
                      <a:pPr algn="ctr"/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набравших 100 баллов по математике (профильный уровень)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получивших аттестат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(3,9%)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(6%) (из них 35 – ВСОШ)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5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допущенных к ГИА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явившихся для сдачи ГИА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(0,7%)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5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ВСОШ-10, СОШ 28, 29 – 1)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набравших минимальное количество баллов  </a:t>
                      </a:r>
                      <a:r>
                        <a:rPr lang="ru-RU" sz="1100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русскому языку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(0,1%)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набравших  минимальное количество баллов  </a:t>
                      </a:r>
                      <a:r>
                        <a:rPr lang="ru-RU" sz="1100" u="sng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математике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(2,6%)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не набравших  минимальное количество баллов  по двум предметам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(1,2%)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у которых аннулированы результаты по русскому языку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4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выпускников, у которых аннулированы результаты по математике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08520" y="-26964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ctr"/>
            <a:r>
              <a:rPr lang="ru-RU" sz="17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СРАВНИТЕЛЬНЫЙ АНАЛИЗ РЕЗУЛЬТАТОВ ЕГЭ ЗА ТРИ ГОДА</a:t>
            </a:r>
            <a:endParaRPr lang="ru-RU" sz="175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9634" y="116632"/>
            <a:ext cx="7552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ctr"/>
            <a:r>
              <a:rPr 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РЕЗУЛЬТАТЫ ГОСУДАРСТВЕННОЙ ИТОГОВОЙ АТТЕСТАЦИИ</a:t>
            </a:r>
            <a:endParaRPr 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https://avatars.mds.yandex.net/get-pdb/1627222/01c80e04-5877-4d1b-99f1-74d72c5ef09d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7028819" cy="305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08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13387"/>
              </p:ext>
            </p:extLst>
          </p:nvPr>
        </p:nvGraphicFramePr>
        <p:xfrm>
          <a:off x="52182" y="385794"/>
          <a:ext cx="9105268" cy="6264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598786"/>
                <a:gridCol w="1753241"/>
                <a:gridCol w="1753241"/>
              </a:tblGrid>
              <a:tr h="23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Категория</a:t>
                      </a:r>
                    </a:p>
                  </a:txBody>
                  <a:tcPr marL="55531" marR="55531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ОГЭ – 2018</a:t>
                      </a:r>
                    </a:p>
                  </a:txBody>
                  <a:tcPr marL="55531" marR="55531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ОГЭ – 2019</a:t>
                      </a: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Всего выпускников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3225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3278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Всего выпускников, допущенных к итоговой аттестации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3162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3239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аттестат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3002 (95%)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3115 (96%)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аттестат особого образца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209 (6,6%)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(7%)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оценку «5» по русскому языку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1021 (32,3%)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1305 (41%)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оценку «2» по русскому языку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66 (2%)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(1,2%)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оценку «5» по математике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449 (14,2)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 (13,2%)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получивших оценку «2» по математике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82 (2,6)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(1,4%)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0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допущенных к ГИА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63 (2%)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(1,1%)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0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получивших аттестат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160 (5,1%)</a:t>
                      </a: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(4 %)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получивших аттестат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, не сдавших 1 предмет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Georgia" panose="02040502050405020303" pitchFamily="18" charset="0"/>
                        <a:cs typeface="Times New Roman" pitchFamily="18" charset="0"/>
                      </a:endParaRPr>
                    </a:p>
                  </a:txBody>
                  <a:tcPr marL="68586" marR="6858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получивших аттестат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, не сдавших 2 предмета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получивших аттестат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, не сдавших 3 предмета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5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63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Количество выпускников, не получивших аттестат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  <a:cs typeface="Times New Roman" pitchFamily="18" charset="0"/>
                        </a:rPr>
                        <a:t>, не сдавших 4 предмета (не явились)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7042" marR="37042" marT="638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5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5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5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108520" y="16462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ctr"/>
            <a:r>
              <a:rPr lang="ru-RU" sz="17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СРАВНИТЕЛЬНЫЙ АНАЛИЗ РЕЗУЛЬТАТОВ ОГЭ ЗА ДВА ГОДА</a:t>
            </a:r>
            <a:endParaRPr lang="ru-RU" sz="175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0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11250" y="2924944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«Получить знания — это не просто, но это все-таки вторично по сравнению с воспитанием человека, с тем, чтобы он должным образом относился и к себе самому, и к своим друзьям, к семье, к родине — это абсолютно фундаментальные вещи и только на этой базе можно рассчитывать на то, чтобы человек стал полноценным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</a:t>
            </a:r>
          </a:p>
          <a:p>
            <a:pPr algn="r"/>
            <a:endParaRPr lang="ru-RU" sz="2400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r"/>
            <a:r>
              <a:rPr lang="ru-RU" sz="2400" i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В.Путин</a:t>
            </a:r>
            <a:endParaRPr lang="ru-RU" sz="2400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ivbg.ru/wp-content/uploads/2018/01/b8feb2a79c70c781623c12cda8e305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3785690" cy="2452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9852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42403"/>
            <a:ext cx="813690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ВОСПИТАТЕЛЬНОЙ РАБОТЫ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Управление образования АМС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уделяет совершенствованию системы воспитательной работы в образовательных учреждениях города.</a:t>
            </a:r>
          </a:p>
          <a:p>
            <a:pPr indent="18034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Традиционными стали:</a:t>
            </a:r>
          </a:p>
          <a:p>
            <a:pPr indent="18034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 – педагогическая акция для обучающихся школ г. Владикавказа «Мои родители – лучшие на свете» (конкурс компьютерных презентаций),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 этап всероссийского конкурса юных чтецов «Живая классика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муниципальный конкурс «Письмо Ветерану», декада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Коста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Къостайы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фӕдонтӕ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фестиваль школьников г. Владикавказа «Владикавказ - наш общий дом»,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 этап конкурса школьных хоровых коллективов «Поют дети России», фестиваль инсценированной сказки для младших школьников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муниципальный этап конкурса чтецов среди школьников «Мастер осетинского художественного слова, «Дети в защиту природы» - городской экологический конкурс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акция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обучающихся общеобразовательных учреждений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участие в Днях осетинского языка и литературы, славянской письменности, защиты детей, памяти Героев Отечества, отчетный концерт учреждений дополнительного образования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г.Владикавказа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этап военно-спортивных игр «Победа»,</a:t>
            </a:r>
            <a:r>
              <a:rPr lang="ru-RU" sz="16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«Зарница Алании», «Звездочка», </a:t>
            </a:r>
            <a:r>
              <a:rPr lang="ru-RU" sz="16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этап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«Смотр строя и песни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Юнармейских отрядов», </a:t>
            </a:r>
            <a:r>
              <a:rPr lang="ru-RU" sz="16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16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фестиваля творчества школьников «</a:t>
            </a:r>
            <a:r>
              <a:rPr lang="ru-RU" sz="16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Ирон</a:t>
            </a:r>
            <a:r>
              <a:rPr lang="ru-RU" sz="16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дӕн</a:t>
            </a:r>
            <a:r>
              <a:rPr lang="ru-RU" sz="16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ӕз</a:t>
            </a:r>
            <a:r>
              <a:rPr lang="ru-RU" sz="16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этап республиканского конкурса чтецов «И помнит мир спасённый», участие в республиканском конкурсе сочинений «А им нужна была одна Победа», встреча участников автопробега в рамках Всероссийской Акции «Салют Победа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участие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Слете детских общественных организаций ко дню рождения Российского движения школьников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8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3082"/>
            <a:ext cx="8208912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ВОСПИТАТЕЛЬНОЙ РАБОТЫ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Военно-патриотическое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остается одним из приоритетных направлений в системе воспитательной работы образовательных учреждений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Активно ведется работа в данном направлении в рамках деятельности детских общественно-патриотических движений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РДШ, «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Юнармия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Юные миротворцы Алании», «Волонтеры Победы». Управлением образования при взаимодействии с различными структурами и общественными организациями были организованы и проведены такие мероприятия как конкурс «Письмо ветерану», Всероссийская акция по сбору материалов о ветеранах и участниках Великой Отечественной войны «Нет в России семьи такой, где б не памятен был свой герой», конкурс «Юные корреспонденты - о фронтовиках», конкурс эссе в рамках городской акции «Памяти павших будьте достойны!»,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Юный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доброволец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Алании», «Город начинается с тебя», «Горсть памяти», «Копилка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Добра»,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Республиканский кросс «Зеленый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марафон»,участие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военно-спортивной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«Первым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делом самолеты»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г.Рязань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«Всероссийский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 «Сила РДШ», Республиканская экологическая акция «Будущее Земли зависит от тебя», Республиканская акция «Рождественский подарок ребенку-инвалиду», Республиканский конкурс «На безымянной высоте», Республиканский конкурс «Мы о войне стихами говорим», Международный военно-технический форум «Армия», Международный конкурс плаката «Юбилей миротворцев ООН», Всероссийский детский конкурс рисунков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Росгвардии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 Наследники Великой Победы» посвященный 74-летию победы в Великой Отечественной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войне.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акции «Памятник у дороги» все образовательные учреждения приняли участия в мероприятиях по благоустройству памятников и мемориалов, расположенных на территории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2018-2019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 во всех общеобразовательных учреждениях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проведены Единые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уроки: Местного самоуправления,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 Мужества, Урок по защите прав потребителя, Урок финансовой грамотности, Урок безопасности в сети интернет, Урок защиты прав человека, Урок безопасности на дорогах, Урок «Нет наркотикам. Мы за здоровый образ жизни!», Урок в День осетинского языка и литературы, Урок «Нет наркотикам. Мы за здоровый образ жизни!», Урок «Стоп! СПИД», Урок «Конституция –основной закон РФ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«День России».</a:t>
            </a:r>
          </a:p>
          <a:p>
            <a:pPr indent="180340"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2017 г. отряд МБОУ СОМШ №44 ВВПОД «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Юнармия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участвует в Параде, посвященном Дню Победы. В 2019 году к участникам Парада присоединились Юнармейцы МБОУ СОШ №26 </a:t>
            </a:r>
          </a:p>
        </p:txBody>
      </p:sp>
    </p:spTree>
    <p:extLst>
      <p:ext uri="{BB962C8B-B14F-4D97-AF65-F5344CB8AC3E}">
        <p14:creationId xmlns:p14="http://schemas.microsoft.com/office/powerpoint/2010/main" val="170377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0005" y="112948"/>
            <a:ext cx="7848872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ВОСПИТАТЕЛЬНОЙ РАБОТЫ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2016 г. все общеобразовательные учреждения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принимают участие в написании всероссийских диктантов: исторического, этнографического, географического, юридического, во всероссийском проекте в рамках профориентации школьников «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ПроеКТОриЯ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участвуют в тестировании по истории Отечества, основам предпринимательской деятельности, основам конституционно-правовых норм, в Едином тематическом уроке информатики в рамках всероссийского мероприятия «Урок цифры».</a:t>
            </a:r>
          </a:p>
          <a:p>
            <a:pPr indent="180340" algn="just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2018-2019 году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обучающиеся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принимали участие в таких значимых мероприятиях,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как: Б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ольшой этнографический диктант, республиканский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экологический праздник «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Эколята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друзья птиц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всероссийской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акции «# Я СДАМ ЕГЭ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муниципальном этапе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конкурса по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скорочтению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«Страница19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», тестированию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рамках Федерального проекта «Билет в будущее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», конкурсах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рамках Года Добровольца: «Лидер добровольческого движения», «Лучший добровольческий отряд».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отчетный период обучающиеся общеобразовательных учреждений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г.Владикавказа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приняли участие в работе тематических смен Всероссийских детских центров «Артек», «Орленок», «Смена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indent="180340" algn="just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Несмотря на это, острой остается проблема вовлеченности детей из социально незащищенных семей и детей «группы риска»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990033"/>
                </a:solidFill>
                <a:latin typeface="Georgia" panose="02040502050405020303" pitchFamily="18" charset="0"/>
              </a:rPr>
              <a:t>АНАЛИЗ КОЛИЧЕСТВА ДЕТЕЙ, ПОСТАВЛЕННЫХ НА УЧЕТ В КДН ИЛИ ПДН </a:t>
            </a: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4" y="6370638"/>
            <a:ext cx="8586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31899"/>
              </p:ext>
            </p:extLst>
          </p:nvPr>
        </p:nvGraphicFramePr>
        <p:xfrm>
          <a:off x="500062" y="828675"/>
          <a:ext cx="8536433" cy="4948707"/>
        </p:xfrm>
        <a:graphic>
          <a:graphicData uri="http://schemas.openxmlformats.org/drawingml/2006/table">
            <a:tbl>
              <a:tblPr/>
              <a:tblGrid>
                <a:gridCol w="3805565"/>
                <a:gridCol w="1669624"/>
                <a:gridCol w="1530622"/>
                <a:gridCol w="1530622"/>
              </a:tblGrid>
              <a:tr h="582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 учебный год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 учебный год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2018/2019 учебный год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1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10-14 лет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13964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14696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18618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62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состоит на учете КДН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1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внутришкольный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учет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2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за совершение насильственного  преступления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(драка)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1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14-16 лет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6012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6082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8275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22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состоит на учете КДН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63184" marR="631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692696"/>
            <a:ext cx="81369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Вектор развития системы образования страны на период до 2024 года определен новым национальным проектом «Образование», в реализации которого принимает активное участие система образования г.Владикавказа.</a:t>
            </a:r>
          </a:p>
          <a:p>
            <a:pPr indent="358775"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ПЕРЕЧЕНЬ ПРОЕКТОВ (МЕРОПРИЯТИЙ)</a:t>
            </a:r>
            <a:r>
              <a:rPr lang="ru-RU" sz="1600" b="1" dirty="0" smtClean="0">
                <a:solidFill>
                  <a:srgbClr val="002060"/>
                </a:solidFill>
                <a:latin typeface="Georgia" pitchFamily="18" charset="0"/>
              </a:rPr>
              <a:t> НАЦИОНАЛЬНОГО ПРОЕКТА «ОБРАЗОВАНИЕ», РЕАЛИЗУЮЩИХСЯ ИЛИ ЗАПЛАНИРОВАННЫХ К РЕАЛИЗАЦИИ НА ТЕРРИТОРИИ Г.ВЛАДИКАВКАЗ:</a:t>
            </a:r>
          </a:p>
          <a:p>
            <a:pPr indent="358775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Создание современной и безопасной цифровой образовательной среды в рамках реализации мероприятий федерального проекта «Цифровая образовательная среда» национального проекта «Образование»</a:t>
            </a:r>
          </a:p>
          <a:p>
            <a:pPr indent="358775" fontAlgn="t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Внедрение в г.Владикавказе целевой модели информационно-просветительской поддержки родителей на базе дошкольных учреждений №34, 45, 77, 88, 107, в том числе оказание услуг психолого-педагогической, методической и консультативной помощи родителям (законным представителям) детей</a:t>
            </a:r>
          </a:p>
          <a:p>
            <a:pPr indent="358775" fontAlgn="t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Развитие математического образования</a:t>
            </a:r>
          </a:p>
          <a:p>
            <a:pPr indent="358775" fontAlgn="t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Развитие химико-биологического образования </a:t>
            </a:r>
          </a:p>
          <a:p>
            <a:pPr indent="358775" fontAlgn="t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«Экологическое образование»</a:t>
            </a:r>
          </a:p>
          <a:p>
            <a:pPr indent="358775" fontAlgn="t"/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Конкурсы профессионального мастерства педагогических работников</a:t>
            </a:r>
          </a:p>
          <a:p>
            <a:pPr fontAlgn="t"/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/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/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НАЦИОНАЛЬНЫЙ ПРОЕКТ «ОБРАЗОВАНИЕ»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404664"/>
            <a:ext cx="8074730" cy="4117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РЕМОНТНЫЕ 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РАБОТЫ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8064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80645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города находит и привлекает спонсоров дл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оказания помощи в проведении ремонтных работ. Так в текущем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 организацией ОАЭ «ГЭС-Розница»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капитально отремонтирован и закуплено новое оборудование для пищеблока детского сада №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97.</a:t>
            </a:r>
          </a:p>
          <a:p>
            <a:pPr indent="806450" algn="just">
              <a:spcBef>
                <a:spcPts val="600"/>
              </a:spcBef>
            </a:pP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ПАО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«Нефтяная компания Роснефть»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ведутся работы по замене мягкой кровли на шатровую в школе № 7 и ремонт систем тепло- и водоснабжения в СОШ №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48.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806450" algn="just">
              <a:spcBef>
                <a:spcPts val="600"/>
              </a:spcBef>
            </a:pPr>
            <a:r>
              <a:rPr lang="ru-RU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Стройцентр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«СОМ</a:t>
            </a: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осуществляет капитальный ремонт детского сада №45 (капитальный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ремонт пищеблока с заменой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оборудования,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натяжной потолок в музыкальном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зале,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ремонт коридора  на первом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этаже, санузла,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замена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плитки)</a:t>
            </a:r>
            <a:endParaRPr lang="ru-RU" sz="1200" dirty="0">
              <a:solidFill>
                <a:srgbClr val="00206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6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58982"/>
            <a:ext cx="8072494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Новые подходы к организации общего образования практически полностью стирают грань между общим и дополнительным образованием. Данный подход отражен и в федеральном проекте «Успех каждого ребенка», который предполагает: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внедрение новой модели дополнительного образования;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создание новых мест в образовательных организациях для реализации программ дополнительного образования;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участие детей в проектах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</a:rPr>
              <a:t>Проектория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» и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Билет в будущее» (из 43 школ в прошлом году приняли участие 38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Для участия зарегистрировались 10138 обучающихся. Во второй этап прошли 5174 школьника);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«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Семьеведение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»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«Финансовая грамотность»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«Основы предпринимательства»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«Шахматы в школе».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В рамках проекта приобретается высокотехнологичное оборудование  и средства обучения для муниципальных организаций.</a:t>
            </a:r>
          </a:p>
          <a:p>
            <a:pPr indent="358775" fontAlgn="t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Оборудованием«Робототехника» – будут оснащены 12 организаций, «Шахматное образование» - 32, «Развитие инженерных навыков для детей младше 7 лет» - 7, «Мультипликационные студии,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фотостудии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, новостные студии, киностудии» - 1 организация.</a:t>
            </a:r>
          </a:p>
          <a:p>
            <a:endParaRPr lang="ru-RU" dirty="0" smtClean="0"/>
          </a:p>
          <a:p>
            <a:pPr indent="358775" fontAlgn="t"/>
            <a:endParaRPr lang="ru-RU" dirty="0" smtClean="0">
              <a:solidFill>
                <a:srgbClr val="002060"/>
              </a:solidFill>
              <a:latin typeface="Georgia" pitchFamily="18" charset="0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/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/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НАЦИОНАЛЬНЫЙ ПРОЕКТ «ОБРАЗОВАНИЕ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3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14328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Во исполнение мероприятий проекта «Подготовка кадров для системы образования»:</a:t>
            </a:r>
          </a:p>
          <a:p>
            <a:pPr indent="449263">
              <a:buFontTx/>
              <a:buChar char="-"/>
              <a:tabLst>
                <a:tab pos="0" algn="l"/>
              </a:tabLst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в части реализации пилотной программы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предпрофильного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Calibri"/>
                <a:cs typeface="Times New Roman"/>
              </a:rPr>
              <a:t> и профильного образования «Педагогические кадры»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 на базе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14 школ будут открыты «педагогические классы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»;</a:t>
            </a:r>
          </a:p>
          <a:p>
            <a:pPr indent="449263">
              <a:buFontTx/>
              <a:buChar char="-"/>
              <a:tabLst>
                <a:tab pos="0" algn="l"/>
              </a:tabLst>
            </a:pP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внедрение системы классного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</a:rPr>
              <a:t>вожатства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 планируется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14 школах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города (25%) с 01.09.2019 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года 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текущем году в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рамках реализации проекта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«Развитие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химико-биологического образования в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РСО-Алания»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на базе СОГУ им. </a:t>
            </a:r>
            <a:r>
              <a:rPr lang="ru-RU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К.Л.Хетагурова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организована работа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кружков по предметам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«Химия»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«Биология». Для обучающихся, прошедших конкурсный отбор  (47  из 62 – обучающиеся муниципальных школ),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реподавателями СОГУ 2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раза в неделю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проводятся занятия. МБОУ СОШ № 27 </a:t>
            </a:r>
            <a:r>
              <a:rPr lang="ru-RU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им.Ю.С.Кучиева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вошла в список опорных школ, на базе которых будет реализовываться проект</a:t>
            </a:r>
            <a:r>
              <a:rPr lang="ru-RU" dirty="0" smtClean="0"/>
              <a:t>.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базе МБОУ СОШ № 27 и лицей с 01.10.2018 в рамках реализации проекта «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Развитие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математического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 в РСО-Алания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 организована работа кружков математики для 120 обучающихся, прошедших конкурсный отбор.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442913" algn="just"/>
            <a:endParaRPr lang="ru-RU" dirty="0" smtClean="0"/>
          </a:p>
          <a:p>
            <a:pPr indent="358775" fontAlgn="t"/>
            <a:endParaRPr lang="ru-RU" dirty="0" smtClean="0">
              <a:solidFill>
                <a:srgbClr val="002060"/>
              </a:solidFill>
              <a:latin typeface="Georgia" pitchFamily="18" charset="0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pPr fontAlgn="t"/>
            <a:endParaRPr lang="ru-RU" sz="1200" dirty="0" smtClean="0"/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>
              <a:latin typeface="Times New Roman"/>
              <a:ea typeface="Calibri"/>
              <a:cs typeface="Times New Roman"/>
            </a:endParaRPr>
          </a:p>
          <a:p>
            <a:endParaRPr lang="ru-RU" sz="1200" dirty="0" smtClean="0"/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Georgia" pitchFamily="18" charset="0"/>
              </a:rPr>
              <a:t>НАЦИОНАЛЬНЫЙ ПРОЕКТ «ОБРАЗОВАНИЕ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3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ДОПОЛНИТЕЛЬНОЕ 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5" y="63706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28604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«Наша система образования и воспитания должна отвечать вызовам нового времени. Одна из первоочередных национальных задач - решение проблем, связанных с качеством дополнительного образования»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Президент Российской Федерации В. В. Путин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928802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В настоящее время система образования проходит через значительные преобразования: вводится новый профессиональный стандарт педагога, постоянно совершенствуются программы федеральных государственных образовательных стандартов, улучшается инфраструктура и материальное насыщение школ, модернизируются образовательные методики и технологии и т. д. Образование становится непрерывным, универсальным, охватывающим все стороны жизни учащегося. В результате общее и дополнительное образование становятся частями цельного процесса, являясь взаимодополняющими компонентами единого образовательного процесса.</a:t>
            </a:r>
          </a:p>
          <a:p>
            <a:endParaRPr lang="ru-RU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МЕГАПРОЕКТ - СОЗДАНИЕ ЕДИНОЙ ОБРАЗОВАТЕЛЬНОЙ СРЕДЫ ПРИ ПОМОЩИ ИНТЕГРАЦИИ ОБЩЕГО И ДОПОЛНИТЕЛЬНОГО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ДОПОЛНИТЕЛЬНОЕ 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5" y="63706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1675" y="394692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Очень важно для детей - получить реально профориентацию, понимать, какую профессию они выбирают, получить практические навыки как в учебе, так и на практике, на предприятии. Это важно и для города - "это его будущее, будущее экономики"</a:t>
            </a:r>
          </a:p>
          <a:p>
            <a:pPr indent="358775"/>
            <a:r>
              <a:rPr lang="ru-RU" dirty="0" smtClean="0">
                <a:solidFill>
                  <a:srgbClr val="002060"/>
                </a:solidFill>
                <a:latin typeface="Georgia" pitchFamily="18" charset="0"/>
              </a:rPr>
              <a:t>Отправной точкой стал Указ Президента от 7 мая 2012 г. № 599 «О  мерах по реализации государственной политики в области образования и науки к 2020  году», в  котором была поставлена задача увеличения охвата детей в возрасте от 5 до 18 лет дополнительными общеобразовательными программами до 70–75% к 2020 г. В 2014 г. принята Концепция развития дополнительного образования детей, в которой зафиксирован ценностный статус дополнительного образования детей, его миссия, цели, задачи и принципы развития. В  2016  г. дополнительное образование включено в сферу реализации приоритетных проектов Правительства Российской Федерации: утверждены Паспорт и сводный план приоритетного проекта «Доступное дополнительное образование для детей». В 2018 г. комплекс мер, направленных на развитие дополнительного образования, предусмотрен в Национальном проекте в сфере образования (федеральный проект «Успех для каждого»). </a:t>
            </a:r>
            <a:br>
              <a:rPr lang="ru-RU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428596" y="21429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ДОПОЛНИТЕЛЬНОЕ 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5" y="63706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00113" y="1024668"/>
            <a:ext cx="78802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Несмотря на то, что сегодня наблюдается достаточно высокий уровень удовлетворенности качеством предлагаемых программ со стороны населения, наблюдается явный «перекос» предлагаемых программ в сторону программ художественной направленности. Содержание программ дополнительного образования не в полной мере соответствует запросам граждан. Аргументом в пользу такого вывода являются изменившиеся в последние два года потребности населения в части востребованности программ в области робототехники, программирования, дизайна,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профориентационных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программ нового поколения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7991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ДОПОЛНИТЕЛЬНОЕ ОБРАЗОВАНИЕ</a:t>
            </a:r>
            <a:endParaRPr lang="ru-RU" altLang="ru-RU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5" y="63706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94692"/>
            <a:ext cx="8715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Муниципальная система дополнительного образования г.Владикавказа представлена 8 учреждениями с общим охватом обучающихся 9943 (27,5% от общего числа обучающихся), из которых: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- 1599 обучающихся занимаются в объединениях технической направленности;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- 3539 обучающихся занимаются в объединениях социально-педагогической направленности;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- 839 обучающихся занимаются в объединениях физкультурно-спортивной направленности;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- 4607 обучающихся занимаются в объединениях художественной направленности;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- 60 обучающихся занимаются в объединениях </a:t>
            </a:r>
            <a:r>
              <a:rPr lang="ru-RU" sz="1600" dirty="0" err="1" smtClean="0">
                <a:solidFill>
                  <a:srgbClr val="002060"/>
                </a:solidFill>
                <a:latin typeface="Georgia" pitchFamily="18" charset="0"/>
              </a:rPr>
              <a:t>туристско</a:t>
            </a: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 – краеведческой направленности;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- 299 обучающихся занимаются в объединениях </a:t>
            </a:r>
            <a:r>
              <a:rPr lang="ru-RU" sz="1600" dirty="0" err="1" smtClean="0">
                <a:solidFill>
                  <a:srgbClr val="002060"/>
                </a:solidFill>
                <a:latin typeface="Georgia" pitchFamily="18" charset="0"/>
              </a:rPr>
              <a:t>естественно-научной</a:t>
            </a: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 направленности</a:t>
            </a:r>
            <a:endParaRPr lang="ru-RU" sz="1600" dirty="0">
              <a:solidFill>
                <a:srgbClr val="00206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928662" y="3500438"/>
          <a:ext cx="778674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83701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0" algn="ctr">
              <a:spcBef>
                <a:spcPct val="0"/>
              </a:spcBef>
              <a:buNone/>
              <a:tabLst>
                <a:tab pos="4276725" algn="l"/>
                <a:tab pos="4713288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РАЗВИТИЕ СИСТЕМЫ ВЫЯВЛЕНИЯ И ПОДДЕРЖКИ ОДАРЕННЫХ ДЕТЕЙ И ТАЛАНТЛИВОЙ МОЛОДЕЖИ</a:t>
            </a:r>
            <a:endParaRPr lang="ru-RU" sz="1600" dirty="0" smtClean="0">
              <a:solidFill>
                <a:srgbClr val="002060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900113" y="831850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6" name="TextBox 3"/>
          <p:cNvSpPr txBox="1">
            <a:spLocks noChangeArrowheads="1"/>
          </p:cNvSpPr>
          <p:nvPr/>
        </p:nvSpPr>
        <p:spPr bwMode="auto">
          <a:xfrm>
            <a:off x="377825" y="6370638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701675" y="648275"/>
            <a:ext cx="80136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Выстраивание системы выявления и поддержки талантливых детей – один из приоритетных вопросов, отнесенных к компетенции Управления образования.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Одним из наиболее значительных показателей качества организации работы с одаренными детьми является Всероссийская олимпиада школьников.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 2018-2019 учебном году  в муниципальном этапе Всероссийской олимпиады школьников приняло участие 2036 (в 2017 году - 2356 участников), что на 320 участников меньше, чем в 2017 году и 571 меньше, чем в 2016 году. При этом результативность участия возросла до 35,1%, (в 2017 году - 33,6%, в 2016 году - 13,7 %), что говорит о качественном отборе участников МЭ олимпиады на первом его этапе.</a:t>
            </a:r>
          </a:p>
          <a:p>
            <a:pPr lvl="0" indent="180975" eaLnBrk="0" hangingPunct="0">
              <a:tabLst>
                <a:tab pos="4276725" algn="l"/>
                <a:tab pos="4713288" algn="l"/>
              </a:tabLst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  <a:cs typeface="Arial" pitchFamily="34" charset="0"/>
              </a:rPr>
              <a:t>По итогам республиканского этапа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Всероссийской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олимпиады школьников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9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  <a:cs typeface="Arial" pitchFamily="34" charset="0"/>
              </a:rPr>
              <a:t>обучающихся муниципальных общеобразовательных организаций стали победителями, а 38 призерами в различных номинациях.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Результаты свидетельствуют о сохранении и укреплении в ряде общеобразовательных учреждений системы подготовки обучающихся к участию в олимпиадах.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Показателем эффективности работы с одаренными детьми являются высокие результаты участия обучающихся школ г.Владикавказа в ежегодных интеллектуальных конкурсах и конференциях: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муниципальном этапе всероссийского конкурса исследовательских работ среди младших школьников «Я познаю мир»;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республиканском этапе всероссийских научных конференций «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Колмогоровские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 чтения» и «Шаг в будущее»;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всероссийской открытой конференции «Юность. Наука. Культура».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интеллектуального форума «Созвездие интеллектуалов».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Прямоугольник 1"/>
          <p:cNvSpPr>
            <a:spLocks noChangeArrowheads="1"/>
          </p:cNvSpPr>
          <p:nvPr/>
        </p:nvSpPr>
        <p:spPr bwMode="auto">
          <a:xfrm>
            <a:off x="522288" y="63500"/>
            <a:ext cx="8442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0" algn="ctr">
              <a:spcBef>
                <a:spcPct val="0"/>
              </a:spcBef>
              <a:buNone/>
              <a:tabLst>
                <a:tab pos="4276725" algn="l"/>
                <a:tab pos="4713288" algn="l"/>
              </a:tabLst>
            </a:pPr>
            <a:r>
              <a:rPr lang="ru-RU" sz="1100" b="1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itchFamily="18" charset="0"/>
                <a:cs typeface="Arial" pitchFamily="34" charset="0"/>
              </a:rPr>
              <a:t>РАЗВИТИЕ СИСТЕМЫ ВЫЯВЛЕНИЯ И ПОДДЕРЖКИ ОДАРЕННЫХ ДЕТЕЙ И ТАЛАНТЛИВОЙ МОЛОДЕЖИ</a:t>
            </a:r>
            <a:endParaRPr lang="ru-RU" sz="1100" dirty="0" smtClean="0">
              <a:solidFill>
                <a:srgbClr val="002060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84995" name="Прямоугольник 2"/>
          <p:cNvSpPr>
            <a:spLocks noChangeArrowheads="1"/>
          </p:cNvSpPr>
          <p:nvPr/>
        </p:nvSpPr>
        <p:spPr bwMode="auto">
          <a:xfrm>
            <a:off x="1022849" y="857915"/>
            <a:ext cx="61198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AC142D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997" name="Прямоугольник 1"/>
          <p:cNvSpPr>
            <a:spLocks noChangeArrowheads="1"/>
          </p:cNvSpPr>
          <p:nvPr/>
        </p:nvSpPr>
        <p:spPr bwMode="auto">
          <a:xfrm>
            <a:off x="701675" y="1074738"/>
            <a:ext cx="63182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endParaRPr lang="ru-RU" altLang="ru-RU" sz="14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22288" y="320020"/>
            <a:ext cx="8586216" cy="673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«Интеллект» 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- учреждение, основной задачей которого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является создание условий для развития и самореализации творческих способностей  одарённых детей г. Владикавказа. Образовательную деятельность в Центре «Интеллект» осуществляют опытные педагоги дополнительного образования, среди которых: 1 -доктор наук, 6 - кандидатов наук, 1 - аспирант, 22 педагога высшей квалификационной категории, 5 из которых имеют отраслевые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награды .</a:t>
            </a:r>
          </a:p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Результат работы – победители Всероссийский интеллектуальных олимпиад и конкурсов.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Так в апреле 2019 года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Збирун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Дмитрий стал </a:t>
            </a:r>
            <a:r>
              <a:rPr lang="ru-RU" sz="1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ПОБЕДИТЕЛЕМ Всероссийской телевизионной гуманитарной олимпиады </a:t>
            </a:r>
            <a:r>
              <a:rPr lang="ru-RU" sz="1200" b="1" u="sng" dirty="0">
                <a:solidFill>
                  <a:srgbClr val="002060"/>
                </a:solidFill>
                <a:latin typeface="Georgia" panose="02040502050405020303" pitchFamily="18" charset="0"/>
              </a:rPr>
              <a:t>«Умницы и Умники</a:t>
            </a:r>
            <a:r>
              <a:rPr lang="ru-RU" sz="1200" b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»,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Макаев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Давид - призер, 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Кокоева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Даяна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финалист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олимпиады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indent="355600"/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Сокаев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Амирхан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Диплом лауреата Балтийского научно-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и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нженерного конкурса, который проводится на базе  Санкт-Петербургского национального исследовательского университета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информационных технологий, механики и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оптики.</a:t>
            </a:r>
          </a:p>
          <a:p>
            <a:pPr indent="355600"/>
            <a:r>
              <a:rPr 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Дом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детского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технического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творчества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» </a:t>
            </a:r>
            <a:r>
              <a:rPr 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Владикавказа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 – проводник высоких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технологий. Его воспитанники занимают призовые места в конкурсах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технической направленности. 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Хамикоев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Азамат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диплом </a:t>
            </a:r>
            <a:r>
              <a:rPr lang="en-US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I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степени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 международном к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онкурсе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для детей и молодежи  «Творчество и интеллект», 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Тедеев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Азамат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лауреат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XIII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Всероссийской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конференции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обучающихся «Национальное достояние России, XXIII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научного детского конкурса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научно-исследовательских и творческих работ «Первые шаги в науке». </a:t>
            </a:r>
            <a:endParaRPr lang="ru-RU" sz="12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355600"/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Хочется выразить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огромную благодарность педагогам, которые помогают и сопровождают ребят при подготовке к участию в конкурсах и олимпиадах!</a:t>
            </a:r>
            <a:endParaRPr lang="ru-RU" sz="12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 «Нарт».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Ансамбль "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Арвардын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"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знают не только в Северной Осетии, но и во всем мире. Неоднократные победители Всероссийских и международных творческих конкурсов.</a:t>
            </a:r>
          </a:p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 «Творчество» - большой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, дружный, творческий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коллектив готовит победителей и призеров в номинациях различной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напраленности.Если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вы любознательны, пытливы, дружелюбны и трудолюбивы, талантливы, </a:t>
            </a:r>
            <a:r>
              <a:rPr lang="ru-RU" sz="1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любите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 спорт, фольклор, иностранные языки, театр, сольное и хоровое пение, народные и современные танцы, изобразительное искусство, шахматы, литературное творчество, восточные единоборства, гимнастику и все виды декоративно прикладного творчества (вязание, вышивку, </a:t>
            </a:r>
            <a:r>
              <a:rPr lang="ru-RU" sz="1200" dirty="0" err="1">
                <a:solidFill>
                  <a:srgbClr val="002060"/>
                </a:solidFill>
                <a:latin typeface="Georgia" panose="02040502050405020303" pitchFamily="18" charset="0"/>
              </a:rPr>
              <a:t>бисероплетение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- Вам именно туда!</a:t>
            </a:r>
          </a:p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«Владикавказские аланы» - детско-юношеский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ансамбль АМС города Владикавказа школа танца "Владикавказские Аланы"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награжден премией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Правительства «Душа России» </a:t>
            </a:r>
            <a:endParaRPr lang="ru-RU" sz="12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355600"/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Хочется особо отметить работу сотрудников центра «Доверие» оказывающих неоценимую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помоь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 решении таких сложных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вопросов,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как 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проблемы детско-родительских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отношений, нарушения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 поведении и развитии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ребенка, работа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с кризисными состояниями и их </a:t>
            </a:r>
            <a:r>
              <a:rPr lang="ru-RU" sz="12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последствиями,психологическая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помощь после экстремального или чрезвычайного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события,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профессиональное выгорание специалистов системы </a:t>
            </a:r>
            <a:r>
              <a:rPr lang="ru-RU" sz="12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образования, многих других </a:t>
            </a:r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проблемы.</a:t>
            </a:r>
          </a:p>
          <a:p>
            <a:pPr indent="355600"/>
            <a:r>
              <a:rPr lang="ru-RU" sz="1200" dirty="0">
                <a:solidFill>
                  <a:srgbClr val="002060"/>
                </a:solidFill>
                <a:latin typeface="Georgia" panose="02040502050405020303" pitchFamily="18" charset="0"/>
              </a:rPr>
              <a:t>В Центре работает штат высококлассных специалистов, которые проводят психологическое, методическое консультирование, семинары и тренинги.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  <a:tab pos="4713288" algn="l"/>
              </a:tabLst>
            </a:pPr>
            <a:endParaRPr kumimoji="0" lang="ru-RU" sz="115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9189" y="836712"/>
            <a:ext cx="733498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20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юбое </a:t>
            </a:r>
            <a:r>
              <a:rPr lang="ru-RU" sz="220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- это особый мир, со своим укладом и традициями, это мастерская, где формируется мысль подрастающего поколения. Ежедневно мы вместе делаем все, чтобы ребенку в любой школе, детском саду, учреждении дополнительного образования, было комфортно, безопасно и уютно.</a:t>
            </a:r>
            <a:endParaRPr lang="ru-RU" sz="220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</a:endParaRPr>
          </a:p>
          <a:p>
            <a:pPr marL="365760" indent="359410" algn="ctr"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359410" algn="ctr">
              <a:spcBef>
                <a:spcPts val="0"/>
              </a:spcBef>
              <a:spcAft>
                <a:spcPts val="0"/>
              </a:spcAft>
            </a:pPr>
            <a:r>
              <a:rPr lang="ru-RU" sz="300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300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3000" dirty="0">
              <a:solidFill>
                <a:srgbClr val="002060"/>
              </a:solidFill>
              <a:effectLst/>
              <a:latin typeface="Georgia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1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06303"/>
            <a:ext cx="8074730" cy="5427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«Безопасность </a:t>
            </a:r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- это состояние защищенности жизненно важных интересов личности, общества и государства от внутренних и внешних </a:t>
            </a: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угроз» </a:t>
            </a:r>
          </a:p>
          <a:p>
            <a:pPr indent="361950" algn="r"/>
            <a:r>
              <a:rPr lang="ru-RU" sz="2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</a:t>
            </a:r>
            <a:r>
              <a:rPr lang="ru-RU" sz="2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. 1 Закона РФ </a:t>
            </a:r>
            <a:r>
              <a:rPr lang="ru-RU" sz="2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«О безопасности»</a:t>
            </a:r>
          </a:p>
          <a:p>
            <a:pPr indent="361950" algn="r"/>
            <a:endParaRPr lang="ru-RU" sz="2000" b="1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361950" algn="just"/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Нет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важнее задачи для образовательного учреждения, чем обеспечение безопасных условий проведения учебно-воспитательного процесса, которые предполагают гарантии сохранения жизни и здоровья обучающихся.</a:t>
            </a:r>
          </a:p>
          <a:p>
            <a:pPr indent="361950" algn="just"/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Администрацией города ведется планомерная работа по обеспечению безопасного пребывания в образовательных организациях города всех участников образовательного процесса.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81026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0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785813"/>
            <a:ext cx="7772400" cy="4143375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16632"/>
            <a:ext cx="8501090" cy="656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АНТИТЕРРОРИСТИЧЕСКАЯ ЗАЩИЩЕННОСТЬ.</a:t>
            </a:r>
          </a:p>
          <a:p>
            <a:pPr indent="180340" algn="just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Все образовательные учреждения оснащены тревожной сигнализацией, выведенной на пульт Отдела вневедомственной охраны. Тревожная сигнализация МБОУ СОШ № 31, СОШ № 34 и МБДОУ № 84 п.Заводской, МБОУ СОШ № 37 и МБДОУ № 89 </a:t>
            </a:r>
            <a:r>
              <a:rPr lang="ru-RU" sz="1350" dirty="0" err="1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п.Карца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, МБОУ СОШ с.Балта, находящихся вне зоны обслуживания вневедомственной охраны, выведена на посты охраны частных охранных организаций и территориальные подразделения полиции (через сотовую телефонную связь). </a:t>
            </a:r>
          </a:p>
          <a:p>
            <a:pPr indent="180340" algn="just">
              <a:spcAft>
                <a:spcPts val="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Во всех 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муниципальных образовательных организациях с 2019 года осуществляется </a:t>
            </a:r>
            <a:r>
              <a:rPr lang="ru-RU" sz="1350" b="1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физическая охрана 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через привлечение охранных услуг частных охранных организаций. 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</a:rPr>
              <a:t>Охрана - двенадцатичасовая (в дневное время с 8.00 до 20.00), в МБДОУ № 52 - круглосуточная.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</a:t>
            </a:r>
          </a:p>
          <a:p>
            <a:pPr indent="180340" algn="just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Во Владикавказе организована комплексная система видеонаблюдения, обеспечивающая передачу, обработку и хранение любой полученной информации.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</a:rPr>
              <a:t> 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585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</a:rPr>
              <a:t> камер видеонаблюдения (в среднем 5 камер на учреждение) установлены по периметру и на входах 107 (из них в 42 школах, 59 детских садах, 6 учреждениях дополнительного образования) муниципальных образовательных организаций. Устанавливаются дополнительные камеры видеонаблюдения.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В МБОУ СОШ № 44 имеется система контроля и управления доступом - турникет. В настоящее время проводится работа по установлению во всех организациях </a:t>
            </a:r>
            <a:r>
              <a:rPr lang="ru-RU" sz="1350" dirty="0" err="1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домофонов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, как первой ступени обеспечения несанкционированного проникновения в здания образовательных организаций.</a:t>
            </a:r>
          </a:p>
          <a:p>
            <a:r>
              <a:rPr lang="ru-RU" sz="1300" b="1" u="sng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На проведение а</a:t>
            </a:r>
            <a:r>
              <a:rPr lang="ru-RU" sz="1300" b="1" dirty="0" smtClean="0">
                <a:solidFill>
                  <a:srgbClr val="002060"/>
                </a:solidFill>
                <a:latin typeface="Georgia" pitchFamily="18" charset="0"/>
              </a:rPr>
              <a:t>нтитеррористических мероприятий в 2019 году выделено – 30,7 </a:t>
            </a:r>
            <a:r>
              <a:rPr lang="ru-RU" sz="1300" b="1" dirty="0" err="1" smtClean="0">
                <a:solidFill>
                  <a:srgbClr val="002060"/>
                </a:solidFill>
                <a:latin typeface="Georgia" pitchFamily="18" charset="0"/>
              </a:rPr>
              <a:t>млн.руб</a:t>
            </a:r>
            <a:r>
              <a:rPr lang="ru-RU" sz="1300" b="1" dirty="0" smtClean="0">
                <a:solidFill>
                  <a:srgbClr val="002060"/>
                </a:solidFill>
                <a:latin typeface="Georgia" pitchFamily="18" charset="0"/>
              </a:rPr>
              <a:t>:  </a:t>
            </a:r>
          </a:p>
          <a:p>
            <a:pPr indent="449580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охрана (через ЧОО) школ, детских садов и  учреждений дополнительного образования -24534060руб.;</a:t>
            </a:r>
          </a:p>
          <a:p>
            <a:pPr indent="449580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-охрана учреждений через тревожную сигнализацию (ОВО) -3446468руб.;</a:t>
            </a:r>
          </a:p>
          <a:p>
            <a:pPr indent="449580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-установка дополнительной системы и технологическое обслуживание систем видеонаблюдения-2234225 руб.;</a:t>
            </a:r>
          </a:p>
          <a:p>
            <a:pPr indent="449580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-установка домофонов-251218руб.;</a:t>
            </a:r>
          </a:p>
          <a:p>
            <a:pPr indent="449580">
              <a:spcAft>
                <a:spcPts val="0"/>
              </a:spcAft>
            </a:pP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-устройство наружного освещения- 201063руб.</a:t>
            </a:r>
          </a:p>
          <a:p>
            <a:pPr indent="449580">
              <a:spcAft>
                <a:spcPts val="0"/>
              </a:spcAft>
            </a:pPr>
            <a:r>
              <a:rPr lang="ru-RU" sz="1350" b="1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сфере безопасности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подведомственных образовательных учреждений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необходимо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: обеспечить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круглосуточную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физическую </a:t>
            </a:r>
            <a:r>
              <a:rPr lang="ru-RU" sz="13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охрану 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 организациях, привести в соответствие </a:t>
            </a:r>
            <a:r>
              <a:rPr lang="ru-RU" sz="1350" dirty="0" err="1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СанПин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ограждение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территорий и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наружное освещение 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 большинстве учреждений, обеспечить во всех образовательных учреждениях наличие и работу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систем контроля и управления доступом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, обеспечить работу системы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видеонаблюдения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внутри</a:t>
            </a:r>
            <a:r>
              <a:rPr lang="ru-RU" sz="1350" dirty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</a:rPr>
              <a:t> зданий.</a:t>
            </a:r>
          </a:p>
          <a:p>
            <a:pPr indent="449580">
              <a:spcAft>
                <a:spcPts val="0"/>
              </a:spcAft>
            </a:pPr>
            <a:endParaRPr lang="ru-RU" sz="1350" dirty="0" smtClean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9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44624"/>
            <a:ext cx="878684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БЕЗОПАСНОСТЬ.</a:t>
            </a:r>
            <a:r>
              <a:rPr lang="ru-RU" sz="1200" b="1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подведомственные образовательные учреждения оснащены автоматической пожарной сигнализацией и системой оповещения при пожаре (АПС), системами адресного мониторинга с автоматической передачей сигнала на пульт подразделения пожарной охраны («Стрелец»). 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На объектах образования минимизированы возможные факторы возникновения пожара, проводится замер сопротивления изоляции электропроводки. Имеется минимум первичных средств пожаротушения.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В подведомственных образовательных учреждениях осуществляются следующие противопожарные мероприятия :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- текущий ремонт автоматической пожарной сигнализации и системы оповещения при пожаре;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- монтаж автоматической пожарной сигнализации и системы оповещения при пожаре;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- техническое обслуживание автоматической пожарной сигнализации и системы оповещения при пожаре;</a:t>
            </a:r>
          </a:p>
          <a:p>
            <a:pPr indent="36036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обеспечение дублирования сигнала при срабатывании АПС и системы оповещения и управления эвакуацией людей при пожаре на пульт подразделения пожарной охраны без участия работников объекта «Стрелец»;</a:t>
            </a:r>
          </a:p>
          <a:p>
            <a:pPr indent="36036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техническое обследование и капитальный ремонт средств наружного противопожарного водоснабжения (пожарных гидрантов;</a:t>
            </a:r>
          </a:p>
          <a:p>
            <a:pPr indent="360363"/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-огнезащитная обработка деревянных конструкций;</a:t>
            </a:r>
          </a:p>
          <a:p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</a:rPr>
              <a:t>На п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ожарную 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 </a:t>
            </a: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выделено 15,1 </a:t>
            </a:r>
            <a:r>
              <a:rPr lang="ru-RU" sz="1250" b="1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млн.руб.: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испытание (контроль) состояния противопожарного водопровода и оборудования-194928 руб.;                        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испытание (контроль) качества обработки деревянных конструкций-144860руб.;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>
              <a:spcAft>
                <a:spcPts val="0"/>
              </a:spcAft>
            </a:pP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приобретение противопожарного оборудования – 69900 руб.;                                                                                  -  монтаж и  ремонт систем АПС – 1819111 руб.;</a:t>
            </a:r>
            <a:endParaRPr lang="ru-RU" sz="125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176213">
              <a:spcAft>
                <a:spcPts val="0"/>
              </a:spcAft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техобслуживание 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 АПС и «Стрелец»- 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7395114руб.;</a:t>
            </a:r>
          </a:p>
          <a:p>
            <a:pPr marL="360363" indent="176213">
              <a:spcAft>
                <a:spcPts val="0"/>
              </a:spcAft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огнезащитная </a:t>
            </a:r>
            <a:r>
              <a:rPr lang="ru-RU" sz="1250" dirty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обработка деревянных 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конструкций-5481794руб.</a:t>
            </a:r>
          </a:p>
          <a:p>
            <a:pPr>
              <a:spcAft>
                <a:spcPts val="0"/>
              </a:spcAft>
            </a:pPr>
            <a:r>
              <a:rPr lang="ru-RU" sz="1250" b="1" dirty="0" smtClean="0">
                <a:solidFill>
                  <a:srgbClr val="002060"/>
                </a:solidFill>
                <a:latin typeface="Georgia" pitchFamily="18" charset="0"/>
              </a:rPr>
              <a:t>К сожалению из-за дефицита средств открытыми остаются вопросы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приобретения средств индивидуальной защиты органов дыхания и </a:t>
            </a:r>
            <a:r>
              <a:rPr lang="ru-RU" sz="1250" dirty="0" err="1" smtClean="0">
                <a:solidFill>
                  <a:srgbClr val="002060"/>
                </a:solidFill>
                <a:latin typeface="Georgia" pitchFamily="18" charset="0"/>
              </a:rPr>
              <a:t>самоспасения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установки или замены самозакрывающиеся двери;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капитальный ремонт (замена) электропроводки и электроприборов; 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проверка (испытание) металлоконструкций: ограждение кровли, пожарная лестница 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устройство (замена) пожарных лестниц 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ремонт (замена) внутреннего пожарного водопровода в 12 учреждениях;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установка </a:t>
            </a:r>
            <a:r>
              <a:rPr lang="ru-RU" sz="1250" dirty="0" err="1" smtClean="0">
                <a:solidFill>
                  <a:srgbClr val="002060"/>
                </a:solidFill>
                <a:latin typeface="Georgia" pitchFamily="18" charset="0"/>
              </a:rPr>
              <a:t>периметрального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 ограждения на кровле  36 учреждений;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замена сгораемых материалов на путях эвакуации в 42-х учреждениях;</a:t>
            </a:r>
          </a:p>
          <a:p>
            <a:pPr marL="360363" indent="176213">
              <a:buFontTx/>
              <a:buChar char="-"/>
            </a:pP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устройство </a:t>
            </a:r>
            <a:r>
              <a:rPr lang="ru-RU" sz="1250" dirty="0" err="1" smtClean="0">
                <a:solidFill>
                  <a:srgbClr val="002060"/>
                </a:solidFill>
                <a:latin typeface="Georgia" pitchFamily="18" charset="0"/>
              </a:rPr>
              <a:t>эваковыходов</a:t>
            </a:r>
            <a:r>
              <a:rPr lang="ru-RU" sz="1250" dirty="0" smtClean="0">
                <a:solidFill>
                  <a:srgbClr val="002060"/>
                </a:solidFill>
                <a:latin typeface="Georgia" pitchFamily="18" charset="0"/>
              </a:rPr>
              <a:t> в 26 учреждениях;</a:t>
            </a:r>
          </a:p>
          <a:p>
            <a:pPr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  <a:latin typeface="Georg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71600" y="6396335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5339" y="63832"/>
            <a:ext cx="8352928" cy="679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Сегодня система образования играет одну из ключевых ролей, определяющих социальное развитие и экономический рост города, региона и страны в целом.</a:t>
            </a:r>
          </a:p>
          <a:p>
            <a:pPr algn="ctr"/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СЕТЬ МУНИЦИПАЛЬНЫХ ОБРАЗОВАТЕЛЬНЫХ ОРГАНИЗАЦИЙ Г.ВЛАДИКАВКАЗА В 2018-2019 ГОДУ ПРЕДСТАВЛЕНА:</a:t>
            </a:r>
          </a:p>
          <a:p>
            <a:pPr algn="just"/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- 59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образовательными организациями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реализующими программы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 (в МБДОУ детский сад № 88 комбинированного вида реализуются программы инклюзивного образования, посещают 64 ребенка с ограниченными возможностями здоровья), на базе 8 общеобразовательных учреждений (МБОУ СОШ №№ 15, 24, 29, 33, 34, 43, 48, сел. Балта) открыты и функционируют дошкольные группы.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Дошкольным образованием охвачен 16386 ребенок.</a:t>
            </a:r>
          </a:p>
          <a:p>
            <a:pPr algn="just"/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43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образовательными организациями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реализующими программы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начального общего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основного общего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среднего общего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(3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общеобразовательные организации (МБОУ гимназия №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5, МАОУ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БСОШ № 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7, МБОУ СОШ № 11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с углубленным изучением английского языка), на базе 3 общеобразовательных организаций открыты ресурсные центры для обучения детей-инвалидов и детей с ОВЗ (в МБОУ СОШ №№26, 27 обучаются дети с расстройствами аутистического спектра, в МБОУ СОШ № 14 – слабовидящие и поздно ослепшие дети), МБОУ СОШ № 43 – школа, реализующая программы инклюзивного образования).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По программам начального общего, основного общего, среднего общего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обучались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36160 детей.</a:t>
            </a:r>
          </a:p>
          <a:p>
            <a:pPr algn="just"/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8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организациями дополнительного образования </a:t>
            </a:r>
            <a:r>
              <a:rPr lang="ru-RU" sz="1450" dirty="0">
                <a:solidFill>
                  <a:srgbClr val="002060"/>
                </a:solidFill>
                <a:latin typeface="Georgia" panose="02040502050405020303" pitchFamily="18" charset="0"/>
              </a:rPr>
              <a:t>(центры «Нарт», эстетического воспитания детей «Творчество», «Интеллект», «Доверие», «Прометей», «Дом детского технического творчества», школа танца «Владикавказские аланы», «Школа детского творчества»).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Дополнительным образованием на базе организаций дополнительного образования в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2018-19 учебном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году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были </a:t>
            </a:r>
          </a:p>
          <a:p>
            <a:pPr algn="just"/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охвачены </a:t>
            </a:r>
            <a:r>
              <a:rPr lang="ru-RU" sz="1450" b="1" dirty="0">
                <a:solidFill>
                  <a:srgbClr val="002060"/>
                </a:solidFill>
                <a:latin typeface="Georgia" panose="02040502050405020303" pitchFamily="18" charset="0"/>
              </a:rPr>
              <a:t>9943 чел</a:t>
            </a:r>
            <a:r>
              <a:rPr lang="ru-RU" sz="1450" b="1" dirty="0" smtClean="0">
                <a:latin typeface="Georgia" panose="02040502050405020303" pitchFamily="18" charset="0"/>
              </a:rPr>
              <a:t>.</a:t>
            </a:r>
          </a:p>
          <a:p>
            <a:pPr indent="273050" algn="just"/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состоянию на 01.08.2019 г.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100 %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образовательных учреждений г.Владикавказа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имеют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бессрочную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лицензию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на право ведения образовательной деятельности.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Все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43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школы</a:t>
            </a:r>
            <a:r>
              <a:rPr lang="ru-RU" sz="145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45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аккредитованы</a:t>
            </a:r>
          </a:p>
          <a:p>
            <a:endParaRPr lang="ru-RU" sz="1450" b="1" dirty="0">
              <a:latin typeface="Georgia" panose="02040502050405020303" pitchFamily="18" charset="0"/>
            </a:endParaRPr>
          </a:p>
          <a:p>
            <a:pPr indent="361950"/>
            <a:endParaRPr lang="ru-RU" altLang="ru-RU" sz="1500" b="1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6932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 algn="ctr">
              <a:lnSpc>
                <a:spcPct val="115000"/>
              </a:lnSpc>
            </a:pPr>
            <a:r>
              <a:rPr lang="ru-RU" altLang="ru-RU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ОСНОВНЫМИ НАПРАВЛЕНИЯМИ РАБОТЫ УПРАВЛЕНИЯ ОБРАЗОВАНИЯ АМС Г.ВЛАДИКАВКАЗА В 2018-2019 ГОДУ ЯВЛЯЛИСЬ:</a:t>
            </a:r>
          </a:p>
          <a:p>
            <a:pPr lvl="0" indent="357188" algn="ctr">
              <a:lnSpc>
                <a:spcPct val="115000"/>
              </a:lnSpc>
            </a:pPr>
            <a:endParaRPr lang="ru-RU" altLang="ru-RU" b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indent="357188" algn="just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качественных основных и дополнительных образовательных услуг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населению.</a:t>
            </a:r>
          </a:p>
          <a:p>
            <a:pPr lvl="0" indent="357188" algn="just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качества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 обучающихся к государственной итоговой аттестации (ЕГЭ и ОГЭ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16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357188" algn="just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постепенного перехода школ, работающих в две смены, на односменное обучение.</a:t>
            </a:r>
          </a:p>
          <a:p>
            <a:pPr lvl="0" indent="357188" algn="just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Ликвидация очередности в дошкольные образовательные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</a:pP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равных образовательных возможностей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ограниченными возможностями и детей-инвалидов.</a:t>
            </a:r>
          </a:p>
          <a:p>
            <a:pPr lvl="0" algn="just">
              <a:lnSpc>
                <a:spcPct val="115000"/>
              </a:lnSpc>
            </a:pP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Увеличение охвата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дополнительным образованием детей и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взрослых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5 до 18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лет.</a:t>
            </a:r>
          </a:p>
          <a:p>
            <a:pPr lvl="0" algn="just">
              <a:lnSpc>
                <a:spcPct val="115000"/>
              </a:lnSpc>
            </a:pP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повышения уровня преподавания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предметов 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счет повышения квалификации педагогических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работников</a:t>
            </a:r>
            <a:r>
              <a:rPr lang="ru-RU" altLang="ru-RU" sz="16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развития системы конкурсов </a:t>
            </a:r>
            <a:r>
              <a:rPr lang="ru-RU" altLang="ru-RU" sz="16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мастерства.</a:t>
            </a:r>
          </a:p>
          <a:p>
            <a:pPr lvl="0" algn="just">
              <a:lnSpc>
                <a:spcPct val="115000"/>
              </a:lnSpc>
            </a:pPr>
            <a:endParaRPr lang="ru-RU" altLang="ru-RU" sz="16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altLang="ru-RU" sz="16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поставленных задач было возможно при обеспечении системы образования, прежде всего, квалифицированными педагогическими кадрами.</a:t>
            </a:r>
          </a:p>
          <a:p>
            <a:pPr lvl="0" algn="just">
              <a:lnSpc>
                <a:spcPct val="115000"/>
              </a:lnSpc>
            </a:pPr>
            <a:endParaRPr lang="ru-RU" altLang="ru-RU" sz="1600" b="1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9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14742" y="6381328"/>
            <a:ext cx="10798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584065" y="116632"/>
            <a:ext cx="831418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ПЕДАГОГИЧЕСКИЕ КАДРЫ</a:t>
            </a:r>
          </a:p>
        </p:txBody>
      </p:sp>
      <p:sp>
        <p:nvSpPr>
          <p:cNvPr id="9" name="Текст 4"/>
          <p:cNvSpPr txBox="1">
            <a:spLocks/>
          </p:cNvSpPr>
          <p:nvPr/>
        </p:nvSpPr>
        <p:spPr bwMode="auto">
          <a:xfrm>
            <a:off x="340647" y="4869160"/>
            <a:ext cx="8524439" cy="99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41338" algn="ctr"/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Образовательный процесс в муниципальной системе образования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2018-2019 году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осуществляли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4111 педагогических работника. Из них в общеобразовательных учреждениях – 2333 (включая внешних совместителя и работающих по договорам гражданско-правового характера), в дошкольных – 1560, в учреждениях дополнительного образования - 218. Высшую категорию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имеют 1082  педагогических работника . Из них: ДОУ – 258 (16,5%), СОШ – 720 (31%), ДОП – 104 (48%). Первую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категорию имеют 1031 чел.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Из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них: ДОУ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–509  (32,6%),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СОШ –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487 (21%),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ДОП –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35(13,6%).</a:t>
            </a:r>
            <a:endParaRPr lang="ru-RU" sz="15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533400" algn="just">
              <a:spcBef>
                <a:spcPts val="0"/>
              </a:spcBef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Аттестацию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на соответствие занимаемой должности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в 2018-2019 учебном году прошли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40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руководителей образовательных организаций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 (постановление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АМС г.Владикавказа от 02.06.2017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№ 695).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Из них: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19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руководителей общеобразовательных учреждений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15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руководителей дошкольных образовательных учреждений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pPr indent="533400" algn="just">
              <a:spcBef>
                <a:spcPts val="0"/>
              </a:spcBef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Аттестацию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на соответствие занимаемой должности, при условии прохождения курсов повышения квалификации прошли 6 руководителей образовательных организаций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. Из них: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3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руководителя общеобразовательных учреждений </a:t>
            </a:r>
            <a:r>
              <a:rPr lang="ru-RU" sz="15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3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руководителя дошкольных образовательных учреждений </a:t>
            </a:r>
            <a:r>
              <a:rPr lang="ru-RU" sz="1500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15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indent="541338" algn="ctr"/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Курсы 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повышения квалификации в 2018-2019 год прошли 333 педагога-дошкольника и 543 педагогов общеобразовательных школ и дополнительного 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образования.</a:t>
            </a:r>
          </a:p>
          <a:p>
            <a:pPr indent="541338" algn="ctr"/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465 (</a:t>
            </a:r>
            <a:r>
              <a:rPr lang="ru-RU" sz="1500" dirty="0">
                <a:solidFill>
                  <a:srgbClr val="002060"/>
                </a:solidFill>
                <a:latin typeface="Georgia" panose="02040502050405020303" pitchFamily="18" charset="0"/>
              </a:rPr>
              <a:t>12%</a:t>
            </a:r>
            <a:r>
              <a:rPr lang="ru-RU" sz="15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 педагогов награждены отраслевыми наградами.  Из них 106 (7%) – педагоги ДОУ, 320 (13,7%) – СОШ, 39 (17,8%) - ДОП</a:t>
            </a:r>
          </a:p>
          <a:p>
            <a:pPr indent="541338" algn="ctr"/>
            <a:endParaRPr lang="ru-RU" sz="16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827584" y="6294511"/>
            <a:ext cx="8790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E-mail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: </a:t>
            </a:r>
            <a:r>
              <a:rPr lang="en-US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obrazovanie-ams@rso-a.ru</a:t>
            </a:r>
            <a:endParaRPr lang="ru-RU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http://uo.amsvlad.ru – </a:t>
            </a:r>
            <a:r>
              <a:rPr lang="ru-RU" altLang="ru-RU" sz="1200" b="1" dirty="0">
                <a:solidFill>
                  <a:srgbClr val="002060"/>
                </a:solidFill>
                <a:latin typeface="Georgia" panose="02040502050405020303" pitchFamily="18" charset="0"/>
              </a:rPr>
              <a:t>официальный адрес сайта Управления образования АМС </a:t>
            </a:r>
            <a:r>
              <a:rPr lang="ru-RU" altLang="ru-RU" sz="1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г.Владикавказа</a:t>
            </a:r>
            <a:endParaRPr lang="en-US" altLang="ru-RU" sz="1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0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  <p:tag name="ISPRING_RESOURCE_PATHS_HASH_2" val="6e4c4aa30c73ac91be5c2d3bd9979b4eaf5676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08102014_2157</Template>
  <TotalTime>2335</TotalTime>
  <Words>6902</Words>
  <Application>Microsoft Office PowerPoint</Application>
  <PresentationFormat>Экран (4:3)</PresentationFormat>
  <Paragraphs>559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Consolas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Олег Грибан</dc:creator>
  <cp:lastModifiedBy>Admin</cp:lastModifiedBy>
  <cp:revision>175</cp:revision>
  <cp:lastPrinted>2019-08-29T07:34:03Z</cp:lastPrinted>
  <dcterms:created xsi:type="dcterms:W3CDTF">2014-12-07T17:39:27Z</dcterms:created>
  <dcterms:modified xsi:type="dcterms:W3CDTF">2021-08-08T12:27:00Z</dcterms:modified>
</cp:coreProperties>
</file>