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  <p:sldMasterId id="2147483700" r:id="rId4"/>
    <p:sldMasterId id="2147483712" r:id="rId5"/>
    <p:sldMasterId id="2147483724" r:id="rId6"/>
    <p:sldMasterId id="2147483784" r:id="rId7"/>
    <p:sldMasterId id="2147483796" r:id="rId8"/>
    <p:sldMasterId id="2147483824" r:id="rId9"/>
  </p:sldMasterIdLst>
  <p:notesMasterIdLst>
    <p:notesMasterId r:id="rId48"/>
  </p:notesMasterIdLst>
  <p:sldIdLst>
    <p:sldId id="259" r:id="rId10"/>
    <p:sldId id="377" r:id="rId11"/>
    <p:sldId id="411" r:id="rId12"/>
    <p:sldId id="378" r:id="rId13"/>
    <p:sldId id="387" r:id="rId14"/>
    <p:sldId id="352" r:id="rId15"/>
    <p:sldId id="375" r:id="rId16"/>
    <p:sldId id="376" r:id="rId17"/>
    <p:sldId id="413" r:id="rId18"/>
    <p:sldId id="392" r:id="rId19"/>
    <p:sldId id="394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414" r:id="rId28"/>
    <p:sldId id="415" r:id="rId29"/>
    <p:sldId id="407" r:id="rId30"/>
    <p:sldId id="408" r:id="rId31"/>
    <p:sldId id="409" r:id="rId32"/>
    <p:sldId id="410" r:id="rId33"/>
    <p:sldId id="404" r:id="rId34"/>
    <p:sldId id="405" r:id="rId35"/>
    <p:sldId id="406" r:id="rId36"/>
    <p:sldId id="362" r:id="rId37"/>
    <p:sldId id="373" r:id="rId38"/>
    <p:sldId id="364" r:id="rId39"/>
    <p:sldId id="365" r:id="rId40"/>
    <p:sldId id="374" r:id="rId41"/>
    <p:sldId id="368" r:id="rId42"/>
    <p:sldId id="393" r:id="rId43"/>
    <p:sldId id="369" r:id="rId44"/>
    <p:sldId id="370" r:id="rId45"/>
    <p:sldId id="412" r:id="rId46"/>
    <p:sldId id="301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FF"/>
    <a:srgbClr val="FF6699"/>
    <a:srgbClr val="0000FF"/>
    <a:srgbClr val="99CCFF"/>
    <a:srgbClr val="FF0066"/>
    <a:srgbClr val="000099"/>
    <a:srgbClr val="FF3399"/>
    <a:srgbClr val="00FF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84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10EE7-2042-4702-9155-B011ACDC6E05}" type="datetimeFigureOut">
              <a:rPr lang="ru-RU" smtClean="0"/>
              <a:pPr/>
              <a:t>08.08.2021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06F13-EA6C-4268-8A4E-5E93BC976C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63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F727B-49CF-4AEF-B832-E277146EFD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5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F727B-49CF-4AEF-B832-E277146EFD1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5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B98FD7A-4669-44E1-A230-B9F97A1D9D96}" type="slidenum">
              <a:rPr lang="en-US" altLang="ru-RU">
                <a:solidFill>
                  <a:prstClr val="black"/>
                </a:solidFill>
              </a:rPr>
              <a:pPr/>
              <a:t>11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38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7D424AA-AD2B-448D-93AE-A77FD9B4158C}" type="slidenum">
              <a:rPr lang="en-US" altLang="ru-RU">
                <a:solidFill>
                  <a:prstClr val="black"/>
                </a:solidFill>
              </a:rPr>
              <a:pPr/>
              <a:t>12</a:t>
            </a:fld>
            <a:endParaRPr lang="en-US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79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DEEA0C-63A9-4283-B87D-5E187D5C9FED}" type="slidenum">
              <a:rPr lang="en-US" altLang="ru-RU" smtClean="0">
                <a:solidFill>
                  <a:prstClr val="black"/>
                </a:solidFill>
              </a:rPr>
              <a:pPr/>
              <a:t>29</a:t>
            </a:fld>
            <a:endParaRPr lang="en-US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24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7A076C-4F02-4C48-8255-2E1B77CC0180}" type="slidenum">
              <a:rPr lang="en-US" altLang="ru-RU" smtClean="0">
                <a:solidFill>
                  <a:srgbClr val="000000"/>
                </a:solidFill>
              </a:rPr>
              <a:pPr/>
              <a:t>30</a:t>
            </a:fld>
            <a:endParaRPr lang="en-US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79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FC2458-A037-4E62-B2E7-2B76B6C8FEF8}" type="slidenum">
              <a:rPr lang="en-US" altLang="ru-RU" smtClean="0">
                <a:solidFill>
                  <a:srgbClr val="000000"/>
                </a:solidFill>
              </a:rPr>
              <a:pPr/>
              <a:t>31</a:t>
            </a:fld>
            <a:endParaRPr lang="en-US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55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CFC2458-A037-4E62-B2E7-2B76B6C8FEF8}" type="slidenum">
              <a:rPr lang="en-US" altLang="ru-RU" smtClean="0">
                <a:solidFill>
                  <a:srgbClr val="000000"/>
                </a:solidFill>
              </a:rPr>
              <a:pPr/>
              <a:t>32</a:t>
            </a:fld>
            <a:endParaRPr lang="en-US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8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F727B-49CF-4AEF-B832-E277146EFD1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35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AC4B7-4248-4997-A03B-53CD9CCAA74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0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8EED-6392-4785-BB21-6B398E8D6CA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592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153AA-152F-46B1-9FD7-DEC02EF154E4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1444F4-4E5B-4262-A576-64828E4CC284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7D898-4C10-438B-8DBA-66F2E94CCFAD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63B01-7F9B-476F-A517-0754D1F30E31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D0BE8-9C64-4EE4-B0D3-F94286626FC2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B2871-3E62-429C-AB42-C6C2923AC259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F8EED-6392-4785-BB21-6B398E8D6CA3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802FC-67AF-4E15-852B-5FAC9F7624C5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802FC-67AF-4E15-852B-5FAC9F7624C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08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9525" y="1600200"/>
            <a:ext cx="5257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91663-938F-4A38-8654-2BDDE47D510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08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1AB24-FC22-45F8-AAB4-8C42D9584F9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4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998F5-1133-459C-B195-145245F7E60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662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79525" y="685800"/>
            <a:ext cx="7086600" cy="5440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5A8F-A76A-4F7C-B5F1-7AA21BB9500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37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о сколько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42875"/>
            <a:ext cx="37814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i="1">
                <a:latin typeface="Consolas" pitchFamily="49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tx1">
                    <a:tint val="75000"/>
                  </a:schemeClr>
                </a:solidFill>
                <a:latin typeface="Consolas" pitchFamily="49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12406-C6CC-4B28-BD5C-48FC765BC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62A06-A877-4D66-A556-B067CEB11E3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8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29500" y="6357938"/>
            <a:ext cx="1252538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ma-SE" sz="800" dirty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http://ku4mina.ucoz.ru/</a:t>
            </a:r>
            <a:endParaRPr lang="ru-RU" sz="800" dirty="0">
              <a:solidFill>
                <a:prstClr val="white">
                  <a:lumMod val="50000"/>
                </a:prstClr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654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7901014" cy="49117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33216-FE36-4581-AF3D-0A8C997570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8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8303C-6E91-4B6B-8556-5F5C65E53A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D4163-4FB4-46C0-9AB8-BBA766FFD3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32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14291"/>
            <a:ext cx="7772400" cy="571503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85795"/>
            <a:ext cx="7772400" cy="435771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E4E5F-7FB9-4C04-9047-BFF3888EAF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4AD69-C594-4A58-AC1E-5F023A84A5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5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FDBA1-FD8D-4830-993E-66783DFD442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31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73C62-C3BF-4B06-8A46-62F6B15F1E7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7BDAA-2F50-4417-B7D1-04A4EA8F98C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7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F410F-D41E-435D-B5F2-0A3D4D0847C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BD75A-D058-4F06-89AD-B731A5737C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6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07F86-41DD-4087-A5C2-27D8590744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3C89F-16B0-4E2D-BAC2-FE8E15E5A2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25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44452-E34B-4B02-9D3A-756FAEC075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DD9A1-5AD4-4B66-829F-D24F3C3C38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1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4461B-86B6-4C19-8C09-B6EA7EF290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DC106-10D1-462A-BF64-4E3F6EE73E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57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AFEE-3041-4B53-B554-E49DC316418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FAEF1-9E32-4D7F-A047-CEB8D6B325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1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D5DE-2FA0-4379-94BC-794674EE9F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3A2B3-6502-48EB-8900-31F679DD7B0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82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56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23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4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0D1B7-EE60-44F6-8460-F662363B619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57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86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518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55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93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97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963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45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54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446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2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153AA-152F-46B1-9FD7-DEC02EF154E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45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57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0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983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74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981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67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431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604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6956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4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444F4-4E5B-4262-A576-64828E4CC28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1448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718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847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449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354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156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61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120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120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906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96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D898-4C10-438B-8DBA-66F2E94CCFA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977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573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613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287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680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104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519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215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8929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475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0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63B01-7F9B-476F-A517-0754D1F30E3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330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837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420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747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906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397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102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102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424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989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2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D0BE8-9C64-4EE4-B0D3-F94286626FC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050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444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203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Нажмите кнопку, чтобы изменить стиль основного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Нажмите кнопку, чтобы изменить стиль основного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A7885-3D57-4906-A898-AD78064BF54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873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C83D3-05B4-405C-BAEE-A57E21F160F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165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B9431-E41D-4E35-8AD6-67086B103C6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499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485F1-556F-487F-A703-B7CEFDA7B2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674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0E280-3658-4305-9C5F-29680B561A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050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3DE14-66E7-421F-A828-A6488C646F9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0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0CFF5-2726-4D53-A8B6-DBB75E6E969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85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86BC1-6C9B-4247-B330-F7AD0E1AC67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2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B2871-3E62-429C-AB42-C6C2923AC25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473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99646-8D98-440B-815A-D311B6DE72E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649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34F83-8F59-41CF-8508-AF72A58FDD5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144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7D537-7326-4680-A453-B6BA4B4C1B8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601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79525" y="1600200"/>
            <a:ext cx="5257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DAA16-B1D8-42C6-8CF2-BC52A86B95B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322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600200"/>
            <a:ext cx="25527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84625" y="3938588"/>
            <a:ext cx="25527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A73B7-F9E9-4B1D-A971-476CA8FE26A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893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257A2-3029-4653-A261-51F1064A385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470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279525" y="685800"/>
            <a:ext cx="7086600" cy="5440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EA794-1D0E-41F3-B08F-63918AF7A36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5092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AC4B7-4248-4997-A03B-53CD9CCAA74E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FDBA1-FD8D-4830-993E-66783DFD442E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C0D1B7-EE60-44F6-8460-F662363B619C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42F27F6C-7EC7-4684-B744-E5FE05DD352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2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пероe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57750"/>
            <a:ext cx="16002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BB5190-D9A6-424E-A582-ED9FA1C51A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00938" y="6356350"/>
            <a:ext cx="11858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C060A0D-A623-4928-91E9-6FE375F99CE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29500" y="6357938"/>
            <a:ext cx="1252538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sma-SE" sz="800" dirty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http://ku4mina.ucoz.ru/</a:t>
            </a:r>
            <a:endParaRPr lang="ru-RU" sz="800" dirty="0">
              <a:solidFill>
                <a:prstClr val="white">
                  <a:lumMod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08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61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08.08.2021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914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61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08.08.2021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952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61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08.08.2021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120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61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08.08.2021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522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34000">
              <a:schemeClr val="accent1">
                <a:tint val="44500"/>
                <a:satMod val="160000"/>
              </a:schemeClr>
            </a:gs>
            <a:gs pos="61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08.08.2021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714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entury Gothic" pitchFamily="34" charset="0"/>
              </a:defRPr>
            </a:lvl1pPr>
          </a:lstStyle>
          <a:p>
            <a:fld id="{E0A6BA9B-4C42-4C5C-89A2-8AD4C6DAD29F}" type="slidenum">
              <a:rPr lang="ru-RU" altLang="ru-RU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ru-RU" altLang="ru-RU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50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F27F6C-7EC7-4684-B744-E5FE05DD352A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7.xml"/><Relationship Id="rId4" Type="http://schemas.openxmlformats.org/officeDocument/2006/relationships/hyperlink" Target="http://www.uo.amsvlad.ru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7.xml"/><Relationship Id="rId5" Type="http://schemas.openxmlformats.org/officeDocument/2006/relationships/hyperlink" Target="http://www.uo15.ru/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540"/>
            <a:ext cx="9144000" cy="5966460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1577411"/>
            <a:ext cx="914400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Объективная оценка образовательных </a:t>
            </a:r>
            <a:r>
              <a:rPr lang="ru-RU" sz="40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результатов муниципальных общеобразовательных учреждений 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4000" b="1" dirty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механизм повышения качества </a:t>
            </a:r>
            <a:r>
              <a:rPr lang="ru-RU" sz="40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/>
            <a:endParaRPr lang="ru-RU" sz="2000" b="1" dirty="0" smtClean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err="1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г.Владикавказ</a:t>
            </a:r>
            <a:r>
              <a:rPr lang="ru-RU" sz="2000" b="1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2019</a:t>
            </a:r>
            <a:r>
              <a:rPr lang="ru-RU" sz="59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9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chemeClr val="accent1">
                  <a:lumMod val="25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Picture 3" descr="C:\Users\User\Desktop\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41857"/>
            <a:ext cx="9144000" cy="158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9927" y="466773"/>
            <a:ext cx="6636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800"/>
              </a:spcAft>
            </a:pPr>
            <a:r>
              <a:rPr lang="ru-RU" sz="2400" b="1" u="sng" dirty="0">
                <a:solidFill>
                  <a:srgbClr val="C00000"/>
                </a:solidFill>
                <a:latin typeface="Times New Roman"/>
                <a:ea typeface="Calibri"/>
              </a:rPr>
              <a:t>Итоговая таблица по зонам риска </a:t>
            </a:r>
            <a:r>
              <a:rPr lang="ru-RU" sz="2400" b="1" u="sng" dirty="0" err="1" smtClean="0">
                <a:solidFill>
                  <a:srgbClr val="C00000"/>
                </a:solidFill>
                <a:latin typeface="Times New Roman"/>
                <a:ea typeface="Calibri"/>
              </a:rPr>
              <a:t>г.Владикавказа</a:t>
            </a:r>
            <a:endParaRPr lang="ru-RU" sz="2400" dirty="0">
              <a:solidFill>
                <a:srgbClr val="C00000"/>
              </a:solidFill>
              <a:latin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395223"/>
              </p:ext>
            </p:extLst>
          </p:nvPr>
        </p:nvGraphicFramePr>
        <p:xfrm>
          <a:off x="306276" y="1388438"/>
          <a:ext cx="8568951" cy="2498184"/>
        </p:xfrm>
        <a:graphic>
          <a:graphicData uri="http://schemas.openxmlformats.org/drawingml/2006/table">
            <a:tbl>
              <a:tblPr firstRow="1" firstCol="1" bandRow="1"/>
              <a:tblGrid>
                <a:gridCol w="2109121"/>
                <a:gridCol w="1268083"/>
                <a:gridCol w="1777041"/>
                <a:gridCol w="1708031"/>
                <a:gridCol w="1706675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ОО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Нарушения ЕГЭ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признакамин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необъектиности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результатов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ВПР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признаками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необъетивности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подтверждения медали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 наибольшим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количеством не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выданных аттестатов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СОШ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№ 21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ВСОШ № 2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600" b="1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 34</a:t>
                      </a:r>
                      <a:endParaRPr lang="ru-RU" sz="1600" b="1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600" b="1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 8</a:t>
                      </a:r>
                      <a:endParaRPr lang="ru-RU" sz="1600" b="1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 40</a:t>
                      </a:r>
                      <a:endParaRPr lang="ru-RU" sz="1600" b="1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55045" marR="550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73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9268" y="0"/>
            <a:ext cx="877473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rgbClr val="AC142D"/>
                </a:solidFill>
                <a:latin typeface="Georgia" pitchFamily="18" charset="0"/>
                <a:ea typeface="Times New Roman"/>
                <a:cs typeface="Calibri"/>
              </a:rPr>
              <a:t>СРАВНИТЕЛЬНЫЙ АНАЛИЗ РЕЗУЛЬТАТОВ ЕГЭ ЗА ТРИ ГОДА</a:t>
            </a:r>
            <a:endParaRPr lang="ru-RU" sz="1400" b="1" dirty="0">
              <a:solidFill>
                <a:srgbClr val="AC142D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ctr" eaLnBrk="0" hangingPunct="0">
              <a:defRPr/>
            </a:pPr>
            <a:endParaRPr lang="ru-RU" sz="1400" b="1" dirty="0">
              <a:solidFill>
                <a:srgbClr val="BBE0E3">
                  <a:lumMod val="25000"/>
                </a:srgbClr>
              </a:solidFill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843187"/>
              </p:ext>
            </p:extLst>
          </p:nvPr>
        </p:nvGraphicFramePr>
        <p:xfrm>
          <a:off x="138546" y="260351"/>
          <a:ext cx="8783781" cy="6525741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723885"/>
                <a:gridCol w="1679944"/>
                <a:gridCol w="1299584"/>
                <a:gridCol w="2080368"/>
              </a:tblGrid>
              <a:tr h="172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Категория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ЕГЭ-17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ЕГЭ-18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ЕГЭ-19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02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Всего выпускников</a:t>
                      </a:r>
                      <a:endParaRPr lang="ru-RU" sz="1100" b="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1664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1729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1553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1" marB="0" anchor="ctr">
                    <a:solidFill>
                      <a:schemeClr val="bg1"/>
                    </a:solidFill>
                  </a:tcPr>
                </a:tc>
              </a:tr>
              <a:tr h="33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Всего выпускников, допущенных к итоговой аттестации</a:t>
                      </a:r>
                      <a:endParaRPr lang="ru-RU" sz="1100" b="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1639</a:t>
                      </a: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 (99%)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1698 (98,2%)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1537 (98,9%)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1" marB="0" anchor="ctr">
                    <a:solidFill>
                      <a:schemeClr val="bg1"/>
                    </a:solidFill>
                  </a:tcPr>
                </a:tc>
              </a:tr>
              <a:tr h="2133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выпускников, получивших аттестат</a:t>
                      </a:r>
                      <a:endParaRPr lang="ru-RU" sz="1100" b="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1570</a:t>
                      </a: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 (95,8%)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1601 (94,3%)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1444 (94%)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1" marB="0" anchor="ctr">
                    <a:solidFill>
                      <a:schemeClr val="bg1"/>
                    </a:solidFill>
                  </a:tcPr>
                </a:tc>
              </a:tr>
              <a:tr h="33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выпускников, получивших аттестат с отличием</a:t>
                      </a:r>
                      <a:endParaRPr lang="ru-RU" sz="1100" b="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228 (13.8%)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 </a:t>
                      </a:r>
                      <a:r>
                        <a:rPr lang="ru-RU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(13,8%)</a:t>
                      </a:r>
                    </a:p>
                  </a:txBody>
                  <a:tcPr marL="36830" marR="36830" marT="635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(11,9%)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1" marB="0" anchor="ctr">
                    <a:solidFill>
                      <a:schemeClr val="bg1"/>
                    </a:solidFill>
                  </a:tcPr>
                </a:tc>
              </a:tr>
              <a:tr h="33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выпускников, набравших от 80 до 99 баллов по русскому языку</a:t>
                      </a:r>
                      <a:endParaRPr lang="ru-RU" sz="1100" b="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313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456</a:t>
                      </a:r>
                    </a:p>
                  </a:txBody>
                  <a:tcPr marL="36830" marR="36830" marT="635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1" marB="0" anchor="ctr">
                    <a:solidFill>
                      <a:schemeClr val="bg1"/>
                    </a:solidFill>
                  </a:tcPr>
                </a:tc>
              </a:tr>
              <a:tr h="7043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выпускников, </a:t>
                      </a:r>
                      <a:r>
                        <a:rPr lang="ru-RU" sz="1100" b="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набравших 100 </a:t>
                      </a:r>
                      <a:r>
                        <a:rPr lang="ru-RU" sz="1100" b="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баллов по русскому языку</a:t>
                      </a:r>
                      <a:endParaRPr lang="ru-RU" sz="1100" b="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(СОШ 5 -1 чел., СОШ 38 – 1 чел., СОШ 41-1 чел.)</a:t>
                      </a:r>
                    </a:p>
                  </a:txBody>
                  <a:tcPr marL="36830" marR="36830" marT="635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(СОШ 38 – 3 чел., СОШ 18, СОШ 7-1 чел.)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1" marB="0" anchor="ctr">
                    <a:solidFill>
                      <a:schemeClr val="bg1"/>
                    </a:solidFill>
                  </a:tcPr>
                </a:tc>
              </a:tr>
              <a:tr h="10595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выпускников, набравших от 80 до 99 баллов по математике (профильный уровень)</a:t>
                      </a:r>
                      <a:endParaRPr lang="ru-RU" sz="1100" b="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24 (СОШ 5-5 чел., СОШ 46, 38, Лицей – 4 чел., СОШ 7 – 3 чел., СОШ 44 – 2 чел., СОШ №4, 37 – 1 чел.-1 чел.)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(СОШ  5 – 5 чел., Лицей, СОШ 7, 38  – 2 чел., СОШ 44, 42, 21, 27,, 22, 50 – 1 чел.)</a:t>
                      </a:r>
                    </a:p>
                  </a:txBody>
                  <a:tcPr marL="36830" marR="36830" marT="635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(СОШ  5 – 5 чел., Лицей, СОШ 7, 44, 46  – 2 чел., СОШ 38, 30 – 4 чел., СОШ 11, 18, 29, 39 – 1 чел.)</a:t>
                      </a:r>
                    </a:p>
                  </a:txBody>
                  <a:tcPr marL="36830" marR="36830" marT="6351" marB="0" anchor="ctr">
                    <a:solidFill>
                      <a:schemeClr val="bg1"/>
                    </a:solidFill>
                  </a:tcPr>
                </a:tc>
              </a:tr>
              <a:tr h="33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выпускников, набравших 100 баллов по математике (профильный уровень)</a:t>
                      </a:r>
                      <a:endParaRPr lang="ru-RU" sz="1100" b="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6830" marR="36830" marT="635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1" marB="0" anchor="ctr">
                    <a:solidFill>
                      <a:schemeClr val="bg1"/>
                    </a:solidFill>
                  </a:tcPr>
                </a:tc>
              </a:tr>
              <a:tr h="267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выпускников, не получивших аттестат </a:t>
                      </a:r>
                      <a:endParaRPr lang="ru-RU" sz="1100" b="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62 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 </a:t>
                      </a:r>
                    </a:p>
                  </a:txBody>
                  <a:tcPr marL="36830" marR="36830" marT="635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 (из них 35 – ВСОШ)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1" marB="0" anchor="ctr">
                    <a:solidFill>
                      <a:schemeClr val="bg1"/>
                    </a:solidFill>
                  </a:tcPr>
                </a:tc>
              </a:tr>
              <a:tr h="3474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выпускников, не допущенных к ГИА</a:t>
                      </a:r>
                      <a:endParaRPr lang="ru-RU" sz="1100" b="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17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1" marB="0" anchor="ctr">
                    <a:solidFill>
                      <a:schemeClr val="bg1"/>
                    </a:solidFill>
                  </a:tcPr>
                </a:tc>
              </a:tr>
              <a:tr h="267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выпускников, не явившихся для сдачи ГИА</a:t>
                      </a:r>
                      <a:endParaRPr lang="ru-RU" sz="1100" b="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6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1" marB="0" anchor="ctr">
                    <a:solidFill>
                      <a:schemeClr val="bg1"/>
                    </a:solidFill>
                  </a:tcPr>
                </a:tc>
              </a:tr>
              <a:tr h="398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выпускников, не набравших минимальное количество баллов  </a:t>
                      </a:r>
                      <a:r>
                        <a:rPr lang="ru-RU" sz="1100" b="0" u="sng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только</a:t>
                      </a:r>
                      <a:r>
                        <a:rPr lang="ru-RU" sz="1100" b="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 по русскому языку</a:t>
                      </a:r>
                      <a:endParaRPr lang="ru-RU" sz="1100" b="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9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36830" marR="36830" marT="635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1" marB="0" anchor="ctr">
                    <a:solidFill>
                      <a:schemeClr val="bg1"/>
                    </a:solidFill>
                  </a:tcPr>
                </a:tc>
              </a:tr>
              <a:tr h="398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выпускников, не набравших  минимальное количество баллов  </a:t>
                      </a:r>
                      <a:r>
                        <a:rPr lang="ru-RU" sz="1100" b="0" u="sng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только</a:t>
                      </a:r>
                      <a:r>
                        <a:rPr lang="ru-RU" sz="1100" b="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 по математике</a:t>
                      </a:r>
                      <a:endParaRPr lang="ru-RU" sz="1100" b="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36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36830" marR="36830" marT="635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1" marB="0" anchor="ctr">
                    <a:solidFill>
                      <a:schemeClr val="bg1"/>
                    </a:solidFill>
                  </a:tcPr>
                </a:tc>
              </a:tr>
              <a:tr h="3984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выпускников, не набравших  минимальное количество баллов  по двум предметам</a:t>
                      </a:r>
                      <a:endParaRPr lang="ru-RU" sz="1100" b="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22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6830" marR="36830" marT="6351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1" marB="0" anchor="ctr">
                    <a:solidFill>
                      <a:schemeClr val="bg1"/>
                    </a:solidFill>
                  </a:tcPr>
                </a:tc>
              </a:tr>
              <a:tr h="33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выпускников, у которых аннулированы результаты по русскому языку</a:t>
                      </a:r>
                      <a:endParaRPr lang="ru-RU" sz="1100" b="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38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Количество выпускников, у которых аннулированы результаты по математике</a:t>
                      </a:r>
                      <a:endParaRPr lang="ru-RU" sz="1100" b="0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42" marR="37042" marT="63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3 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100" b="1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0378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9268" y="0"/>
            <a:ext cx="877473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AC142D"/>
                </a:solidFill>
                <a:latin typeface="Georgia" pitchFamily="18" charset="0"/>
                <a:ea typeface="Times New Roman"/>
                <a:cs typeface="Calibri"/>
              </a:rPr>
              <a:t>СРАВНИТЕЛЬНЫЙ АНАЛИЗ РЕЗУЛЬТАТОВ ЕГЭ ЗА ТРИ ГОДА</a:t>
            </a:r>
            <a:endParaRPr lang="ru-RU" sz="1600" b="1" dirty="0">
              <a:solidFill>
                <a:srgbClr val="AC142D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ctr" eaLnBrk="0" hangingPunct="0">
              <a:defRPr/>
            </a:pPr>
            <a:endParaRPr lang="ru-RU" sz="1600" b="1" dirty="0">
              <a:solidFill>
                <a:srgbClr val="BBE0E3">
                  <a:lumMod val="25000"/>
                </a:srgbClr>
              </a:solidFill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314359"/>
              </p:ext>
            </p:extLst>
          </p:nvPr>
        </p:nvGraphicFramePr>
        <p:xfrm>
          <a:off x="235527" y="374073"/>
          <a:ext cx="8742217" cy="630706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44550"/>
                <a:gridCol w="1138108"/>
                <a:gridCol w="1117947"/>
                <a:gridCol w="1084599"/>
                <a:gridCol w="1224435"/>
                <a:gridCol w="1049037"/>
                <a:gridCol w="1083541"/>
              </a:tblGrid>
              <a:tr h="10390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Категория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ЕГЭ-17</a:t>
                      </a:r>
                      <a:endParaRPr lang="ru-RU" sz="1100" b="1" dirty="0" smtClean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Не преодолели минимальный порог по предметам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в </a:t>
                      </a: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2017 </a:t>
                      </a: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году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ЕГЭ-18</a:t>
                      </a:r>
                      <a:endParaRPr lang="ru-RU" sz="1100" b="1" dirty="0" smtClean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</a:rPr>
                        <a:t>Не преодолели минимальный порог по предметам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</a:rPr>
                        <a:t>в </a:t>
                      </a: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</a:rPr>
                        <a:t>2018 </a:t>
                      </a: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</a:rPr>
                        <a:t>году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ЕГЭ-19</a:t>
                      </a:r>
                      <a:endParaRPr lang="ru-RU" sz="1100" b="1" dirty="0" smtClean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</a:rPr>
                        <a:t>Не преодолели минимальный порог по предметам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</a:rPr>
                        <a:t>в </a:t>
                      </a: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</a:rPr>
                        <a:t>2019 </a:t>
                      </a: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</a:rPr>
                        <a:t>году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</a:tr>
              <a:tr h="5035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Средний балл </a:t>
                      </a: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 по </a:t>
                      </a: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русскому языку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64,4 (РСО-А –60,2)</a:t>
                      </a:r>
                      <a:endParaRPr lang="ru-RU" sz="1100" b="1" dirty="0" smtClean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</a:rPr>
                        <a:t>23 чел. – 1,7%</a:t>
                      </a:r>
                      <a:endParaRPr lang="ru-RU" sz="1100" b="1" dirty="0" smtClean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67,3 (РСО-А –63,5)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чел – 0,9%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67,7 (РСО-А – 63,7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634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чел – 1,9%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6349" marB="0" anchor="ctr">
                    <a:solidFill>
                      <a:schemeClr val="bg1"/>
                    </a:solidFill>
                  </a:tcPr>
                </a:tc>
              </a:tr>
              <a:tr h="582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Набрали 100 баллов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2 чел.: СОШ 22, СОШ 5</a:t>
                      </a:r>
                      <a:endParaRPr lang="ru-RU" sz="1100" b="1" dirty="0" smtClean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Georgia" panose="02040502050405020303" pitchFamily="18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EC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чел.: СОШ 38 (2), СОШ 5, СОШ 41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14" marR="37514" marT="6468" marB="0" anchor="ctr">
                    <a:solidFill>
                      <a:srgbClr val="FFECD9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чел: СОШ 11(1), СОШ 18 (1), СОШ 38 (3)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6349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FFECD9"/>
                    </a:solidFill>
                  </a:tcPr>
                </a:tc>
              </a:tr>
              <a:tr h="5501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Средний балл </a:t>
                      </a: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 по </a:t>
                      </a: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математике профильной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46,7 (РСО-А –43,8)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</a:rPr>
                        <a:t>157 – 14,7%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 (РСО-А –41,9)</a:t>
                      </a:r>
                    </a:p>
                  </a:txBody>
                  <a:tcPr marL="37465" marR="37465" marT="634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– 11,9%</a:t>
                      </a:r>
                    </a:p>
                  </a:txBody>
                  <a:tcPr marL="37465" marR="37465" marT="634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56,9 </a:t>
                      </a: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(РСО-А </a:t>
                      </a: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–51,5)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634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2,5%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6349" marB="0" anchor="ctr">
                    <a:solidFill>
                      <a:schemeClr val="bg1"/>
                    </a:solidFill>
                  </a:tcPr>
                </a:tc>
              </a:tr>
              <a:tr h="390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Средний балл </a:t>
                      </a: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 по </a:t>
                      </a: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математике базовой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3,9 (РСО-А –3,85)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43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–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2,8%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3,83 (РСО-А –3,79)</a:t>
                      </a:r>
                    </a:p>
                  </a:txBody>
                  <a:tcPr marL="37465" marR="37465" marT="634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 – 6,2%</a:t>
                      </a:r>
                    </a:p>
                  </a:txBody>
                  <a:tcPr marL="37465" marR="37465" marT="634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3,83 </a:t>
                      </a: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(РСО-А –</a:t>
                      </a: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43,75)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634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 </a:t>
                      </a: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5,7%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6349" marB="0" anchor="ctr">
                    <a:solidFill>
                      <a:schemeClr val="bg1"/>
                    </a:solidFill>
                  </a:tcPr>
                </a:tc>
              </a:tr>
              <a:tr h="478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Средний балл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 по 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обществознанию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48,6 (РСО-А –43,19)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</a:rPr>
                        <a:t>307 – 29,2%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43,3 </a:t>
                      </a: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(РСО-А –</a:t>
                      </a: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46,5</a:t>
                      </a: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7465" marR="37465" marT="634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316 </a:t>
                      </a: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31,2%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634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50,9 (РСО-А –47,25)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65" marR="37465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257 – </a:t>
                      </a:r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29,20%</a:t>
                      </a:r>
                      <a:endParaRPr lang="ru-RU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465" marR="37465" marT="6350" marB="0" anchor="ctr">
                    <a:solidFill>
                      <a:schemeClr val="bg1"/>
                    </a:solidFill>
                  </a:tcPr>
                </a:tc>
              </a:tr>
              <a:tr h="390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Средний балл по физике</a:t>
                      </a:r>
                      <a:endParaRPr lang="ru-RU" sz="1100" b="1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48  (РСО-А –44,9)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</a:rPr>
                        <a:t>37 – 12,5%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47,6 (РСО-А –45,5)</a:t>
                      </a:r>
                    </a:p>
                  </a:txBody>
                  <a:tcPr marL="37465" marR="37465" marT="634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– 10,9%</a:t>
                      </a:r>
                    </a:p>
                  </a:txBody>
                  <a:tcPr marL="37465" marR="37465" marT="634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 (РСО-А –46,5)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634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10,44%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465" marR="37465" marT="6349" marB="0" anchor="ctr">
                    <a:solidFill>
                      <a:schemeClr val="bg1"/>
                    </a:solidFill>
                  </a:tcPr>
                </a:tc>
              </a:tr>
              <a:tr h="6563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Школы, демонстрирующие высокие показатели по результатам ЕГЭ*</a:t>
                      </a:r>
                      <a:endParaRPr lang="ru-RU" sz="1100" b="1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МБОУ гимназия №5,  МАОУ БСОШ №7, МБОУ-лицей, </a:t>
                      </a: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МБОУ </a:t>
                      </a: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СОШ №</a:t>
                      </a: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38               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3" marR="37513" marT="6468" marB="0" anchor="ctr">
                    <a:solidFill>
                      <a:srgbClr val="FFEC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63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Школы, демонстрирующие низкие показатели по результатам ЕГЭ*</a:t>
                      </a:r>
                      <a:endParaRPr lang="ru-RU" sz="1100" b="1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МБОУ СОШ № </a:t>
                      </a: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34, </a:t>
                      </a: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МБОУ СОШ № </a:t>
                      </a: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21, МБОУ СОШ №8, ВСОШ </a:t>
                      </a: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№2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 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3" marR="37513" marT="6468" marB="0" anchor="ctr">
                    <a:solidFill>
                      <a:srgbClr val="FFEC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13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Школы, демонстрирующие стабильно положительные результат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по результатам ЕГЭ* </a:t>
                      </a:r>
                      <a:endParaRPr lang="ru-RU" sz="1100" b="1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МБОУ СОШ №</a:t>
                      </a:r>
                      <a:r>
                        <a:rPr lang="ru-RU" sz="1100" b="1" dirty="0" smtClean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17, МБОУ СОШ №3,МБОУ СОШ №22, МБОУ СОШ №43, МБОУ СОШ №44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Georgia" panose="02040502050405020303" pitchFamily="18" charset="0"/>
                          <a:cs typeface="Rod" panose="02030509050101010101" pitchFamily="49" charset="-79"/>
                        </a:rPr>
                        <a:t> </a:t>
                      </a:r>
                      <a:endParaRPr lang="ru-RU" sz="1100" b="1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Rod" panose="02030509050101010101" pitchFamily="49" charset="-79"/>
                      </a:endParaRPr>
                    </a:p>
                  </a:txBody>
                  <a:tcPr marL="37514" marR="37514" marT="6467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13" marR="37513" marT="6468" marB="0" anchor="ctr">
                    <a:solidFill>
                      <a:srgbClr val="FFEC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743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235527" y="346364"/>
            <a:ext cx="8672946" cy="4728874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altLang="ru-RU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Школы, обучающиеся которых продемонстрировали высокий результат </a:t>
            </a:r>
          </a:p>
          <a:p>
            <a:pPr algn="ctr">
              <a:buFontTx/>
              <a:buNone/>
            </a:pPr>
            <a:r>
              <a:rPr lang="ru-RU" altLang="ru-RU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по русскому языку</a:t>
            </a:r>
          </a:p>
          <a:p>
            <a:pPr algn="ctr">
              <a:buFontTx/>
              <a:buNone/>
            </a:pPr>
            <a:endParaRPr lang="ru-RU" altLang="ru-RU" sz="1600" b="1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23920"/>
              </p:ext>
            </p:extLst>
          </p:nvPr>
        </p:nvGraphicFramePr>
        <p:xfrm>
          <a:off x="384895" y="1114137"/>
          <a:ext cx="8328893" cy="2536825"/>
        </p:xfrm>
        <a:graphic>
          <a:graphicData uri="http://schemas.openxmlformats.org/drawingml/2006/table">
            <a:tbl>
              <a:tblPr/>
              <a:tblGrid>
                <a:gridCol w="1665779"/>
                <a:gridCol w="1665778"/>
                <a:gridCol w="1665779"/>
                <a:gridCol w="1665778"/>
                <a:gridCol w="1665779"/>
              </a:tblGrid>
              <a:tr h="7368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участников, получивших от 81 до 100 баллов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участников, не достигших мин. балла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57,1% (52чел.)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20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44,3% (31 чел.)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2010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38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41,5% (54 чел.)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61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32,6% (15 чел.)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834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3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37,1% (23 чел.)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959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18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73,5</a:t>
                      </a:r>
                      <a:endParaRPr lang="ru-RU" sz="1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22,6% (7 чел.)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7246"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22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26,1% (12 чел.)</a:t>
                      </a:r>
                      <a:endParaRPr lang="ru-RU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99" name="Прямоугольник 5"/>
          <p:cNvSpPr>
            <a:spLocks noChangeArrowheads="1"/>
          </p:cNvSpPr>
          <p:nvPr/>
        </p:nvSpPr>
        <p:spPr bwMode="auto">
          <a:xfrm>
            <a:off x="460375" y="3860800"/>
            <a:ext cx="8223250" cy="614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700" b="1" dirty="0" smtClean="0">
                <a:latin typeface="Times New Roman" pitchFamily="18" charset="0"/>
                <a:cs typeface="Times New Roman" pitchFamily="18" charset="0"/>
              </a:rPr>
              <a:t>Школы, обучающиеся которых продемонстрировали низкий результат </a:t>
            </a:r>
          </a:p>
          <a:p>
            <a:pPr algn="ctr" eaLnBrk="0" hangingPunct="0"/>
            <a:r>
              <a:rPr lang="ru-RU" altLang="ru-RU" sz="1700" b="1" dirty="0" smtClean="0">
                <a:latin typeface="Times New Roman" pitchFamily="18" charset="0"/>
                <a:cs typeface="Times New Roman" pitchFamily="18" charset="0"/>
              </a:rPr>
              <a:t>по русскому языку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561737"/>
              </p:ext>
            </p:extLst>
          </p:nvPr>
        </p:nvGraphicFramePr>
        <p:xfrm>
          <a:off x="284019" y="4627708"/>
          <a:ext cx="8575962" cy="19169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51032"/>
                <a:gridCol w="1666084"/>
                <a:gridCol w="1509679"/>
                <a:gridCol w="1509679"/>
                <a:gridCol w="2539488"/>
              </a:tblGrid>
              <a:tr h="8888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ОО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6" marR="5807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участников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6" marR="5807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6" marR="5807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</a:t>
                      </a: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участников, получивших от 81 до 100 баллов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6" marR="5807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участников</a:t>
                      </a: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не достигших мин. балла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6" marR="58076" marT="0" marB="0">
                    <a:solidFill>
                      <a:schemeClr val="bg1"/>
                    </a:solidFill>
                  </a:tcPr>
                </a:tc>
              </a:tr>
              <a:tr h="334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8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6" marR="5807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6" marR="5807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6" marR="5807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6" marR="5807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6" marR="58076" marT="0" marB="0">
                    <a:solidFill>
                      <a:schemeClr val="bg1"/>
                    </a:solidFill>
                  </a:tcPr>
                </a:tc>
              </a:tr>
              <a:tr h="334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34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6" marR="58076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6" marR="58076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6" marR="5807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6" marR="5807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6" marR="58076" marT="0" marB="0">
                    <a:solidFill>
                      <a:schemeClr val="bg1"/>
                    </a:solidFill>
                  </a:tcPr>
                </a:tc>
              </a:tr>
              <a:tr h="334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400" b="1" dirty="0" err="1" smtClean="0"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с.Балта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6" marR="58076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6" marR="58076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50,6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6" marR="5807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6" marR="5807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076" marR="58076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9214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263236" y="263236"/>
            <a:ext cx="8589819" cy="4738977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altLang="ru-RU" sz="16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Школы, обучающиеся которых продемонстрировали высокий результат по математике профильный уровень</a:t>
            </a:r>
          </a:p>
          <a:p>
            <a:pPr algn="ctr">
              <a:buFontTx/>
              <a:buNone/>
            </a:pPr>
            <a:endParaRPr lang="ru-RU" altLang="ru-RU" sz="1600" b="1" smtClean="0">
              <a:solidFill>
                <a:srgbClr val="854B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460371"/>
              </p:ext>
            </p:extLst>
          </p:nvPr>
        </p:nvGraphicFramePr>
        <p:xfrm>
          <a:off x="395288" y="1196975"/>
          <a:ext cx="8326436" cy="221932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13357"/>
                <a:gridCol w="1720492"/>
                <a:gridCol w="1649418"/>
                <a:gridCol w="1758214"/>
                <a:gridCol w="1684955"/>
              </a:tblGrid>
              <a:tr h="667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Название ОО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Кол-во участников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Средний балл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Доля участников, получивших от 81 до 100 баллов</a:t>
                      </a:r>
                      <a:endParaRPr lang="ru-RU" sz="1200" b="1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Доля участников, не достигших мин. балла</a:t>
                      </a:r>
                      <a:endParaRPr lang="ru-RU" sz="1200" b="1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</a:tr>
              <a:tr h="258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5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42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70,8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11,9% (5 чел.)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</a:tr>
              <a:tr h="261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17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68,7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0% (0 чел.)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</a:tr>
              <a:tr h="2611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38</a:t>
                      </a:r>
                      <a:endParaRPr lang="ru-RU" sz="1200" b="1" dirty="0" smtClean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60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65,9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6,7% (4 чел.)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</a:tr>
              <a:tr h="261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44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35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63,6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5,7% (2 чел.)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</a:tr>
              <a:tr h="225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18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11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63,0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9,1% (1 чел.)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</a:tr>
              <a:tr h="284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СОШ 30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30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62,2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13,3% (4 чел.)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447569"/>
              </p:ext>
            </p:extLst>
          </p:nvPr>
        </p:nvGraphicFramePr>
        <p:xfrm>
          <a:off x="290947" y="4373563"/>
          <a:ext cx="8562105" cy="202088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12421"/>
                <a:gridCol w="1712421"/>
                <a:gridCol w="1712421"/>
                <a:gridCol w="1712421"/>
                <a:gridCol w="1712421"/>
              </a:tblGrid>
              <a:tr h="9113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Название ОО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Кол-во участников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Средний балл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Доля участников, не достигших мин. балла</a:t>
                      </a:r>
                      <a:endParaRPr lang="ru-RU" sz="1300" b="1" dirty="0" smtClean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Доля участников, получивших от 81 до 100 баллов</a:t>
                      </a:r>
                      <a:endParaRPr lang="ru-RU" sz="1300" b="1" dirty="0" smtClean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</a:tr>
              <a:tr h="369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21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13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36,6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15,4% (2 чел.)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0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</a:tr>
              <a:tr h="369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Балта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5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37,4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0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0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</a:tr>
              <a:tr h="369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+mn-cs"/>
                        </a:rPr>
                        <a:t>31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14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37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28,6% (4 чел.)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0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349" name="Прямоугольник 5"/>
          <p:cNvSpPr>
            <a:spLocks noChangeArrowheads="1"/>
          </p:cNvSpPr>
          <p:nvPr/>
        </p:nvSpPr>
        <p:spPr bwMode="auto">
          <a:xfrm>
            <a:off x="-3175" y="3636963"/>
            <a:ext cx="8724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6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Школы, обучающиеся которых продемонстрировали низкий результат по математике профильный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617963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304799" y="429491"/>
            <a:ext cx="8562109" cy="4572723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altLang="ru-RU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Школы, обучающиеся которых продемонстрировали высокий результат по математике базовый уровень</a:t>
            </a:r>
          </a:p>
          <a:p>
            <a:pPr algn="ctr">
              <a:buFontTx/>
              <a:buNone/>
            </a:pPr>
            <a:endParaRPr lang="ru-RU" altLang="ru-RU" sz="1600" b="1" dirty="0" smtClean="0">
              <a:solidFill>
                <a:srgbClr val="854B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698064"/>
              </p:ext>
            </p:extLst>
          </p:nvPr>
        </p:nvGraphicFramePr>
        <p:xfrm>
          <a:off x="395287" y="1196975"/>
          <a:ext cx="8471621" cy="221932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39745"/>
                <a:gridCol w="1750492"/>
                <a:gridCol w="1678178"/>
                <a:gridCol w="1788871"/>
                <a:gridCol w="1714335"/>
              </a:tblGrid>
              <a:tr h="6679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Название ОО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Кол-во участников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Средний балл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Доля участников, получивших от 81 до 100 баллов</a:t>
                      </a:r>
                      <a:endParaRPr lang="ru-RU" sz="1200" b="1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Доля участников, не достигших мин. балла</a:t>
                      </a:r>
                      <a:endParaRPr lang="ru-RU" sz="1200" b="1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</a:tr>
              <a:tr h="258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Лицей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23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4,35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52,2% (12 чел.)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</a:tr>
              <a:tr h="261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38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70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ea typeface="Times New Roman"/>
                          <a:cs typeface="Times New Roman" pitchFamily="18" charset="0"/>
                        </a:rPr>
                        <a:t>4,31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41,4% (29 чел.)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</a:tr>
              <a:tr h="2611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5</a:t>
                      </a:r>
                      <a:endParaRPr lang="ru-RU" sz="1200" b="1" dirty="0" smtClean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49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4,29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44,9% (22 чел.)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</a:tr>
              <a:tr h="261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22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21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4,29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42,9% (9 чел.)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</a:tr>
              <a:tr h="225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7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40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4,20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32,5% (13 чел.)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</a:tr>
              <a:tr h="284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СОШ 6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5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4,20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40% (2 чел.)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3" marR="68583" marT="0" marB="0" anchor="ctr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478962"/>
              </p:ext>
            </p:extLst>
          </p:nvPr>
        </p:nvGraphicFramePr>
        <p:xfrm>
          <a:off x="277093" y="4365625"/>
          <a:ext cx="8589815" cy="199831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17963"/>
                <a:gridCol w="1717963"/>
                <a:gridCol w="1717963"/>
                <a:gridCol w="1717963"/>
                <a:gridCol w="1717963"/>
              </a:tblGrid>
              <a:tr h="892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Название ОО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Кол-во участников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Средний балл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Количество участников, не достигших мин. балла</a:t>
                      </a:r>
                      <a:endParaRPr lang="ru-RU" sz="1300" b="1" dirty="0" smtClean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Количество участников, получивших от 81 до 100 баллов</a:t>
                      </a:r>
                      <a:endParaRPr lang="ru-RU" sz="1300" b="1" dirty="0" smtClean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</a:tr>
              <a:tr h="362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ВСОШ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57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3,14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24,6% (14 чел.)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3,5% (2 чел.)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</a:tr>
              <a:tr h="362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Балта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11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3,18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18,2% (2 чел.)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0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</a:tr>
              <a:tr h="362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  <a:cs typeface="+mn-cs"/>
                        </a:rPr>
                        <a:t>37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11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3,09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36,4% (4 чел.)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990033"/>
                          </a:solidFill>
                          <a:latin typeface="Georgia" panose="02040502050405020303" pitchFamily="18" charset="0"/>
                        </a:rPr>
                        <a:t>0</a:t>
                      </a:r>
                      <a:endParaRPr lang="ru-RU" sz="1300" b="1" dirty="0">
                        <a:solidFill>
                          <a:srgbClr val="990033"/>
                        </a:solidFill>
                        <a:latin typeface="Georgia" panose="02040502050405020303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1" marR="68581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373" name="Прямоугольник 5"/>
          <p:cNvSpPr>
            <a:spLocks noChangeArrowheads="1"/>
          </p:cNvSpPr>
          <p:nvPr/>
        </p:nvSpPr>
        <p:spPr bwMode="auto">
          <a:xfrm>
            <a:off x="-3175" y="3636963"/>
            <a:ext cx="887008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6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Школы, обучающиеся которых продемонстрировали низкий результат по математике базовый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202449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5812" y="170111"/>
            <a:ext cx="841237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2400" b="1" dirty="0">
                <a:ln>
                  <a:prstDash val="solid"/>
                </a:ln>
                <a:solidFill>
                  <a:srgbClr val="990033"/>
                </a:solidFill>
                <a:latin typeface="Georgia" pitchFamily="18" charset="0"/>
                <a:cs typeface="Gautami" pitchFamily="34" charset="0"/>
              </a:rPr>
              <a:t>Предметы по выбору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568611"/>
              </p:ext>
            </p:extLst>
          </p:nvPr>
        </p:nvGraphicFramePr>
        <p:xfrm>
          <a:off x="263235" y="775856"/>
          <a:ext cx="8659089" cy="558559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25546"/>
                <a:gridCol w="857995"/>
                <a:gridCol w="858329"/>
                <a:gridCol w="818728"/>
                <a:gridCol w="610953"/>
                <a:gridCol w="572317"/>
                <a:gridCol w="572317"/>
                <a:gridCol w="572317"/>
                <a:gridCol w="572317"/>
                <a:gridCol w="500778"/>
                <a:gridCol w="500778"/>
                <a:gridCol w="497148"/>
                <a:gridCol w="499566"/>
              </a:tblGrid>
              <a:tr h="5707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Владикавказ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Сдавали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% от общего числа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участников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Средний </a:t>
                      </a: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балл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&lt;</a:t>
                      </a:r>
                      <a:r>
                        <a:rPr lang="ru-RU" sz="1400" b="1" dirty="0" err="1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min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min-60</a:t>
                      </a:r>
                      <a:endParaRPr lang="ru-RU" sz="1400" b="1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61-80</a:t>
                      </a:r>
                      <a:endParaRPr lang="ru-RU" sz="1400" b="1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81-100</a:t>
                      </a:r>
                      <a:endParaRPr lang="ru-RU" sz="1400" b="1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100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chemeClr val="bg1"/>
                    </a:solidFill>
                  </a:tcPr>
                </a:tc>
              </a:tr>
              <a:tr h="577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чел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чел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чел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чел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чел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41" marR="64041" marT="9061" marB="0" anchor="ctr">
                    <a:solidFill>
                      <a:schemeClr val="bg1"/>
                    </a:solidFill>
                  </a:tcPr>
                </a:tc>
              </a:tr>
              <a:tr h="593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Общество-знание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880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60,9</a:t>
                      </a:r>
                      <a:endParaRPr lang="ru-RU" sz="1600" b="1" dirty="0">
                        <a:solidFill>
                          <a:srgbClr val="B401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257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22,6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B4013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</a:tr>
              <a:tr h="502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97" marR="6349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545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97" marR="6349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35,2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97" marR="6349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97" marR="6349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97" marR="6349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13,8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97" marR="6349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307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97" marR="6349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97" marR="6349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97" marR="6349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24,4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97" marR="6349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97" marR="6349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97" marR="6349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97" marR="63497" marT="8888" marB="0" anchor="ctr">
                    <a:solidFill>
                      <a:schemeClr val="bg1"/>
                    </a:solidFill>
                  </a:tcPr>
                </a:tc>
              </a:tr>
              <a:tr h="502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Биология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420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7" marR="6476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7" marR="6476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53,5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7" marR="6476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7" marR="6476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18,3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7" marR="6476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7" marR="6476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43,6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7" marR="6476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7" marR="6476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30,0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7" marR="6476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7" marR="6476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67" marR="6476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</a:tr>
              <a:tr h="367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Химия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346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43,8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3,3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</a:tr>
              <a:tr h="367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Физика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67,7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19,9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chemeClr val="bg1"/>
                    </a:solidFill>
                  </a:tcPr>
                </a:tc>
              </a:tr>
              <a:tr h="593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228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70,7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28,1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29,4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39,5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27" marR="62227" marT="8888" marB="0" anchor="ctr">
                    <a:solidFill>
                      <a:schemeClr val="bg1"/>
                    </a:solidFill>
                  </a:tcPr>
                </a:tc>
              </a:tr>
              <a:tr h="5930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err="1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Информати</a:t>
                      </a: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-ка </a:t>
                      </a:r>
                      <a:r>
                        <a:rPr lang="ru-RU" sz="1600" b="1" dirty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ИКТ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59,9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41,7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</a:tr>
              <a:tr h="550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География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36,1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40,5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59,5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chemeClr val="bg1"/>
                    </a:solidFill>
                  </a:tcPr>
                </a:tc>
              </a:tr>
              <a:tr h="3670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Литература </a:t>
                      </a:r>
                      <a:endParaRPr lang="ru-RU" sz="1200" b="1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2" marR="6413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5,05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49,6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15,1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57,5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26,1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B4013C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B4013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2" marR="65402" marT="8888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390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392113" y="2752725"/>
            <a:ext cx="8405522" cy="33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600" b="1" smtClean="0">
                <a:solidFill>
                  <a:srgbClr val="990033"/>
                </a:solidFill>
                <a:latin typeface="Georgia" pitchFamily="18" charset="0"/>
                <a:cs typeface="Times New Roman" pitchFamily="18" charset="0"/>
              </a:rPr>
              <a:t>по</a:t>
            </a:r>
            <a:r>
              <a:rPr lang="ru-RU" altLang="ru-RU" sz="1200" b="1" smtClean="0">
                <a:solidFill>
                  <a:srgbClr val="990033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1600" b="1" smtClean="0">
                <a:solidFill>
                  <a:srgbClr val="990033"/>
                </a:solidFill>
                <a:latin typeface="Georgia" pitchFamily="18" charset="0"/>
                <a:cs typeface="Times New Roman" pitchFamily="18" charset="0"/>
              </a:rPr>
              <a:t>истории (545)</a:t>
            </a:r>
            <a:endParaRPr lang="ru-RU" altLang="ru-RU" sz="1600" smtClean="0">
              <a:solidFill>
                <a:srgbClr val="990033"/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176213" y="127000"/>
            <a:ext cx="8431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990033"/>
                </a:solidFill>
                <a:latin typeface="Georgia" pitchFamily="18" charset="0"/>
                <a:ea typeface="Times New Roman" pitchFamily="18" charset="0"/>
                <a:cs typeface="Gautami" pitchFamily="34" charset="0"/>
              </a:rPr>
              <a:t>ОО выпускники которых не  прошли минимальный порог по:</a:t>
            </a:r>
          </a:p>
        </p:txBody>
      </p:sp>
      <p:sp>
        <p:nvSpPr>
          <p:cNvPr id="14340" name="Прямоугольник 8"/>
          <p:cNvSpPr>
            <a:spLocks noChangeArrowheads="1"/>
          </p:cNvSpPr>
          <p:nvPr/>
        </p:nvSpPr>
        <p:spPr bwMode="auto">
          <a:xfrm>
            <a:off x="468312" y="475167"/>
            <a:ext cx="8329323" cy="33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600" b="1" dirty="0" smtClean="0">
                <a:solidFill>
                  <a:srgbClr val="990033"/>
                </a:solidFill>
                <a:latin typeface="Georgia" pitchFamily="18" charset="0"/>
                <a:ea typeface="Times New Roman" pitchFamily="18" charset="0"/>
                <a:cs typeface="Gautami" pitchFamily="34" charset="0"/>
              </a:rPr>
              <a:t>Обществознанию (880)</a:t>
            </a:r>
            <a:endParaRPr lang="ru-RU" altLang="ru-RU" sz="1600" dirty="0" smtClean="0">
              <a:solidFill>
                <a:srgbClr val="990033"/>
              </a:solidFill>
              <a:latin typeface="Georgia" pitchFamily="18" charset="0"/>
              <a:ea typeface="Times New Roman" pitchFamily="18" charset="0"/>
              <a:cs typeface="Gautami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942418"/>
              </p:ext>
            </p:extLst>
          </p:nvPr>
        </p:nvGraphicFramePr>
        <p:xfrm>
          <a:off x="468313" y="834759"/>
          <a:ext cx="8329322" cy="188332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38891"/>
                <a:gridCol w="1484958"/>
                <a:gridCol w="1386987"/>
                <a:gridCol w="1460148"/>
                <a:gridCol w="1526675"/>
                <a:gridCol w="1831663"/>
              </a:tblGrid>
              <a:tr h="644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№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Название ОО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Кол-во участников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Кол-во не достигших </a:t>
                      </a:r>
                      <a:r>
                        <a:rPr lang="en-US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min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 балл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% </a:t>
                      </a: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участников, не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достигших </a:t>
                      </a:r>
                      <a:r>
                        <a:rPr lang="en-US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min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 балл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Доля участников, получивших от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81 </a:t>
                      </a: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до 100 баллов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20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СОШ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№31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25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19 чел.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76%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20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СОШ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№37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8 чел.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73%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20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№ 6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6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4 чел.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67%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20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СОШ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№21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26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17 чел.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65,3%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3,8% (1 чел.)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20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СОШ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№39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8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5 чел.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63%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866905"/>
              </p:ext>
            </p:extLst>
          </p:nvPr>
        </p:nvGraphicFramePr>
        <p:xfrm>
          <a:off x="468314" y="3056768"/>
          <a:ext cx="8329321" cy="16787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38890"/>
                <a:gridCol w="1505219"/>
                <a:gridCol w="1352618"/>
                <a:gridCol w="1464422"/>
                <a:gridCol w="1610865"/>
                <a:gridCol w="1757307"/>
              </a:tblGrid>
              <a:tr h="965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№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6" marR="67946" marT="95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Название ОО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6" marR="67946" marT="95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Кол-во участников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6" marR="67946" marT="95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Кол-во не достигших </a:t>
                      </a:r>
                      <a:r>
                        <a:rPr lang="en-US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min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 балл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Доля участников, не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достигших </a:t>
                      </a:r>
                      <a:r>
                        <a:rPr lang="en-US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min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 балл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Доля участников, получивших от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81 </a:t>
                      </a: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до 100 баллов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21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6" marR="67946" marT="95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СОШ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№34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6" marR="67946" marT="95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6" marR="67946" marT="95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 чел.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6" marR="67946" marT="95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50%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6" marR="67946" marT="95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21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6" marR="67946" marT="95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СОШ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№31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6" marR="67946" marT="95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12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6" marR="67946" marT="95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5 чел.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6" marR="67946" marT="95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42 %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6" marR="67946" marT="95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216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6" marR="67946" marT="95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СОШ №16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6" marR="67946" marT="95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6" marR="67946" marT="95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чел.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6" marR="67946" marT="95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6" marR="67946" marT="953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 ( 1 чел.)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461256"/>
              </p:ext>
            </p:extLst>
          </p:nvPr>
        </p:nvGraphicFramePr>
        <p:xfrm>
          <a:off x="466725" y="5070475"/>
          <a:ext cx="8313882" cy="163607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637706"/>
                <a:gridCol w="1495444"/>
                <a:gridCol w="1369597"/>
                <a:gridCol w="1457920"/>
                <a:gridCol w="1603712"/>
                <a:gridCol w="1749503"/>
              </a:tblGrid>
              <a:tr h="889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№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1" marR="67941" marT="9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Название ОО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1" marR="67941" marT="9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Кол-во участников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1" marR="67941" marT="9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Кол-во не достигших </a:t>
                      </a:r>
                      <a:r>
                        <a:rPr lang="en-US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min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 балл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Доля участников, не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достигших </a:t>
                      </a:r>
                      <a:r>
                        <a:rPr lang="en-US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min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 балл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Доля участников, получивших от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81 </a:t>
                      </a: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до 100 баллов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21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1" marR="67941" marT="9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СОШ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№8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1" marR="67941" marT="9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1" marR="67941" marT="9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2 чел.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1" marR="67941" marT="9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66,7%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1" marR="67941" marT="9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21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1" marR="67941" marT="9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СОШ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№34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1" marR="67941" marT="9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1" marR="67941" marT="9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2 чел.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1" marR="67941" marT="9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100%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1" marR="67941" marT="9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21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1" marR="67941" marT="9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СОШ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№37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1" marR="67941" marT="9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1" marR="67941" marT="9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2 чел.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1" marR="67941" marT="9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100%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1" marR="67941" marT="952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466" name="Rectangle 1"/>
          <p:cNvSpPr>
            <a:spLocks noChangeArrowheads="1"/>
          </p:cNvSpPr>
          <p:nvPr/>
        </p:nvSpPr>
        <p:spPr bwMode="auto">
          <a:xfrm>
            <a:off x="466724" y="4735512"/>
            <a:ext cx="8330911" cy="307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990033"/>
                </a:solidFill>
                <a:latin typeface="Georgia" pitchFamily="18" charset="0"/>
                <a:cs typeface="Times New Roman" pitchFamily="18" charset="0"/>
              </a:rPr>
              <a:t>по химии (345)</a:t>
            </a:r>
            <a:endParaRPr lang="ru-RU" altLang="ru-RU" sz="1400" b="1" dirty="0" smtClean="0">
              <a:solidFill>
                <a:srgbClr val="990033"/>
              </a:solidFill>
              <a:latin typeface="Georg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746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07818" y="162209"/>
            <a:ext cx="8645237" cy="33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990033"/>
                </a:solidFill>
                <a:latin typeface="Georgia" pitchFamily="18" charset="0"/>
                <a:cs typeface="Times New Roman" pitchFamily="18" charset="0"/>
              </a:rPr>
              <a:t>по физике (246)</a:t>
            </a:r>
            <a:endParaRPr lang="ru-RU" altLang="ru-RU" sz="1600" b="1" dirty="0" smtClean="0">
              <a:solidFill>
                <a:srgbClr val="990033"/>
              </a:solidFill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5794"/>
              </p:ext>
            </p:extLst>
          </p:nvPr>
        </p:nvGraphicFramePr>
        <p:xfrm>
          <a:off x="263236" y="456022"/>
          <a:ext cx="8603674" cy="193899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32764"/>
                <a:gridCol w="2119834"/>
                <a:gridCol w="1425615"/>
                <a:gridCol w="1153238"/>
                <a:gridCol w="1688458"/>
                <a:gridCol w="1583765"/>
              </a:tblGrid>
              <a:tr h="10547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№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50" marR="67950" marT="9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Название ОО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50" marR="67950" marT="9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Кол-во участников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50" marR="67950" marT="9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Кол-во не достигших </a:t>
                      </a:r>
                      <a:r>
                        <a:rPr lang="en-US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min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 балл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Доля участников, не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достигших </a:t>
                      </a:r>
                      <a:r>
                        <a:rPr lang="en-US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min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 балл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Доля участников, получивших от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81 </a:t>
                      </a: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до 100 баллов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16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50" marR="67950" marT="9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СОШ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№19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50" marR="67950" marT="9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50" marR="67950" marT="9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 чел.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50" marR="67950" marT="9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100%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50" marR="67950" marT="9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517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7" marR="67947" marT="952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СОШ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№34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7" marR="67947" marT="952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7" marR="67947" marT="952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 чел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7" marR="67947" marT="952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50%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7" marR="67947" marT="952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393" name="Rectangle 1"/>
          <p:cNvSpPr>
            <a:spLocks noChangeArrowheads="1"/>
          </p:cNvSpPr>
          <p:nvPr/>
        </p:nvSpPr>
        <p:spPr bwMode="auto">
          <a:xfrm>
            <a:off x="304800" y="2499879"/>
            <a:ext cx="8548255" cy="33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990033"/>
                </a:solidFill>
                <a:latin typeface="Georgia" pitchFamily="18" charset="0"/>
                <a:cs typeface="Times New Roman" pitchFamily="18" charset="0"/>
              </a:rPr>
              <a:t>по</a:t>
            </a:r>
            <a:r>
              <a:rPr lang="ru-RU" altLang="ru-RU" sz="1200" b="1" dirty="0" smtClean="0">
                <a:solidFill>
                  <a:srgbClr val="990033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990033"/>
                </a:solidFill>
                <a:latin typeface="Georgia" pitchFamily="18" charset="0"/>
                <a:cs typeface="Times New Roman" pitchFamily="18" charset="0"/>
              </a:rPr>
              <a:t>биологии (420)</a:t>
            </a:r>
            <a:endParaRPr lang="ru-RU" altLang="ru-RU" sz="1600" dirty="0" smtClean="0">
              <a:solidFill>
                <a:srgbClr val="990033"/>
              </a:solidFill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92435"/>
              </p:ext>
            </p:extLst>
          </p:nvPr>
        </p:nvGraphicFramePr>
        <p:xfrm>
          <a:off x="304800" y="2814348"/>
          <a:ext cx="8534400" cy="203204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4621"/>
                <a:gridCol w="2193056"/>
                <a:gridCol w="1474858"/>
                <a:gridCol w="1193074"/>
                <a:gridCol w="1587102"/>
                <a:gridCol w="1431689"/>
              </a:tblGrid>
              <a:tr h="9429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№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7" marR="67947" marT="95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Название ОО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7" marR="67947" marT="95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Кол-во участников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7" marR="67947" marT="95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Кол-во не достигших </a:t>
                      </a:r>
                      <a:r>
                        <a:rPr lang="en-US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min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 балл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Доля участников, не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достигших </a:t>
                      </a:r>
                      <a:r>
                        <a:rPr lang="en-US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min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 балл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Доля участников, получивших от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81 </a:t>
                      </a: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до 100 баллов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96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7" marR="67947" marT="95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СОШ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№37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7" marR="67947" marT="95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7" marR="67947" marT="95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чел.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7" marR="67947" marT="95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100%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7" marR="67947" marT="95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96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7" marR="67947" marT="95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ВСОШ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7" marR="67947" marT="95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7" marR="67947" marT="95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7 чел.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7" marR="67947" marT="95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64%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7" marR="67947" marT="95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968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7" marR="67947" marT="95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СОШ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№31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7" marR="67947" marT="95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13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7" marR="67947" marT="95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8 чел.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7" marR="67947" marT="95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62%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7" marR="67947" marT="9529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431" name="Rectangle 1"/>
          <p:cNvSpPr>
            <a:spLocks noChangeArrowheads="1"/>
          </p:cNvSpPr>
          <p:nvPr/>
        </p:nvSpPr>
        <p:spPr bwMode="auto">
          <a:xfrm>
            <a:off x="304801" y="4894262"/>
            <a:ext cx="8548254" cy="339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1600" b="1" dirty="0" smtClean="0">
                <a:solidFill>
                  <a:srgbClr val="990033"/>
                </a:solidFill>
                <a:latin typeface="Georgia" pitchFamily="18" charset="0"/>
                <a:cs typeface="Times New Roman" pitchFamily="18" charset="0"/>
              </a:rPr>
              <a:t>по</a:t>
            </a:r>
            <a:r>
              <a:rPr lang="ru-RU" altLang="ru-RU" sz="1200" b="1" dirty="0" smtClean="0">
                <a:solidFill>
                  <a:srgbClr val="990033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990033"/>
                </a:solidFill>
                <a:latin typeface="Georgia" pitchFamily="18" charset="0"/>
                <a:cs typeface="Times New Roman" pitchFamily="18" charset="0"/>
              </a:rPr>
              <a:t>географии (42)</a:t>
            </a:r>
            <a:endParaRPr lang="ru-RU" altLang="ru-RU" sz="1600" dirty="0" smtClean="0">
              <a:solidFill>
                <a:srgbClr val="990033"/>
              </a:solidFill>
              <a:latin typeface="Georgia" pitchFamily="18" charset="0"/>
              <a:cs typeface="Arial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718264"/>
              </p:ext>
            </p:extLst>
          </p:nvPr>
        </p:nvGraphicFramePr>
        <p:xfrm>
          <a:off x="304801" y="5223310"/>
          <a:ext cx="8548252" cy="161703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8687"/>
                <a:gridCol w="2106178"/>
                <a:gridCol w="1416432"/>
                <a:gridCol w="1145809"/>
                <a:gridCol w="1677583"/>
                <a:gridCol w="1573563"/>
              </a:tblGrid>
              <a:tr h="10267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№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50" marR="67950" marT="9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Название ОО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50" marR="67950" marT="9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Кол-во участников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50" marR="67950" marT="9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Кол-во не достигших </a:t>
                      </a:r>
                      <a:r>
                        <a:rPr lang="en-US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min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 балл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Доля участников, не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достигших </a:t>
                      </a:r>
                      <a:r>
                        <a:rPr lang="en-US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min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 балл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45" marR="67945" marT="9517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Доля участников, получивших от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81 </a:t>
                      </a: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до 100 баллов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13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50" marR="67950" marT="9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СОШ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№3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50" marR="67950" marT="9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50" marR="67950" marT="9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 чел.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50" marR="67950" marT="9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100%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50" marR="67950" marT="9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13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50" marR="67950" marT="9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СОШ </a:t>
                      </a: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№21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50" marR="67950" marT="9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50" marR="67950" marT="9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 чел.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50" marR="67950" marT="9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50%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50" marR="67950" marT="953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0%</a:t>
                      </a:r>
                      <a:endParaRPr lang="ru-RU" sz="1400" b="1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3871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242454"/>
            <a:ext cx="7086600" cy="731838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 и доля выпускников, оставшихся без аттестата по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г.Владикавказу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 3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559874"/>
              </p:ext>
            </p:extLst>
          </p:nvPr>
        </p:nvGraphicFramePr>
        <p:xfrm>
          <a:off x="263525" y="1274762"/>
          <a:ext cx="8534111" cy="2424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166"/>
                <a:gridCol w="1658075"/>
                <a:gridCol w="919050"/>
                <a:gridCol w="1066764"/>
                <a:gridCol w="1066764"/>
                <a:gridCol w="1066764"/>
                <a:gridCol w="1066764"/>
                <a:gridCol w="1066764"/>
              </a:tblGrid>
              <a:tr h="465740"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9292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Код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Район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Кол-во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Доля от числа ВТГ,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Кол-во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Доля от числа ВТГ,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Кол-во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Доля от числа ВТГ,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100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Владикавказ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3,8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97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5,6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93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5,9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1747" name="Picture 3" descr="F:\Для совещания по результатам ЕГЭ и ОГЭ\e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00625"/>
            <a:ext cx="89916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6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7815" y="20020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статистика школ имеющие необъективные результаты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0" y="814474"/>
            <a:ext cx="877344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0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42" y="117764"/>
            <a:ext cx="8834293" cy="731838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Причины, по которым выпускники текущего года не получили аттестаты в основной период ГИА-11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245307"/>
              </p:ext>
            </p:extLst>
          </p:nvPr>
        </p:nvGraphicFramePr>
        <p:xfrm>
          <a:off x="166688" y="1204913"/>
          <a:ext cx="8810630" cy="21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1063"/>
                <a:gridCol w="881063"/>
                <a:gridCol w="881063"/>
                <a:gridCol w="881063"/>
                <a:gridCol w="881063"/>
                <a:gridCol w="881063"/>
                <a:gridCol w="881063"/>
                <a:gridCol w="881063"/>
                <a:gridCol w="881063"/>
                <a:gridCol w="8810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МСУ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сдан русский язык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сдана математика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сданы русский язык + математика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Удален с ЕГЭ по обязательному предмету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Неявка на экзамены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допущен к ГИА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Одна «2» + удаление без права пересдачи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Удален без права пересдачи и неявка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без аттестата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99037"/>
            <a:ext cx="89916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7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8531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и статистика результатов школ с наибольшим количеством  выпускником не получивших аттестат 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 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 данным Отдела Контроля и надзора РСО-Алания)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391827"/>
              </p:ext>
            </p:extLst>
          </p:nvPr>
        </p:nvGraphicFramePr>
        <p:xfrm>
          <a:off x="287522" y="963177"/>
          <a:ext cx="8568953" cy="5654874"/>
        </p:xfrm>
        <a:graphic>
          <a:graphicData uri="http://schemas.openxmlformats.org/drawingml/2006/table">
            <a:tbl>
              <a:tblPr firstRow="1" firstCol="1" bandRow="1"/>
              <a:tblGrid>
                <a:gridCol w="791881"/>
                <a:gridCol w="2376473"/>
                <a:gridCol w="1656184"/>
                <a:gridCol w="1728192"/>
                <a:gridCol w="2016223"/>
              </a:tblGrid>
              <a:tr h="43990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№№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выпускников в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выпускников не получивших без аттестата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не получивших аттестат от количества выпускников в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ОУ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СОШ № 37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45,4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МБОУ ВСОШ № 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30,4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МБОУ СОШ № 34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26,7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МБОУ СОШ № 21                   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25,6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МБОУ СОШ № 8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МБОУ СОШ № 31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15,6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СОШ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 №48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15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600" b="1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13,3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СОШ с. Балта 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</a:rPr>
                        <a:t>12,5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СОШ № 25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</a:rPr>
                        <a:t>33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9,1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</a:t>
                      </a:r>
                      <a:r>
                        <a:rPr lang="ru-RU" sz="16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СОШ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29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</a:rPr>
                        <a:t>23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8,7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СОШ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40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</a:rPr>
                        <a:t>24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8,3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СОШ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41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</a:rPr>
                        <a:t>26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7,7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СОШ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6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</a:rPr>
                        <a:t>14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7,1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СОШ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24 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</a:rPr>
                        <a:t>17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5,9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СОШ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11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</a:rPr>
                        <a:t>38</a:t>
                      </a:r>
                      <a:endParaRPr lang="ru-RU" sz="1600" b="1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600" b="1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5,3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СОШ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15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</a:rPr>
                        <a:t>19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5,3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СОШ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36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</a:rPr>
                        <a:t>24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4,2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5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и статистика результатов школ с наибольшим количеством  выпускником не получивших аттестат в 2019 г.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 данным Отдела Контроля и надзора РСО-Алания)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754785"/>
              </p:ext>
            </p:extLst>
          </p:nvPr>
        </p:nvGraphicFramePr>
        <p:xfrm>
          <a:off x="395535" y="1311215"/>
          <a:ext cx="8568953" cy="3888805"/>
        </p:xfrm>
        <a:graphic>
          <a:graphicData uri="http://schemas.openxmlformats.org/drawingml/2006/table">
            <a:tbl>
              <a:tblPr firstRow="1" firstCol="1" bandRow="1"/>
              <a:tblGrid>
                <a:gridCol w="791881"/>
                <a:gridCol w="2376473"/>
                <a:gridCol w="1656184"/>
                <a:gridCol w="1728192"/>
                <a:gridCol w="2016223"/>
              </a:tblGrid>
              <a:tr h="12795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№№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выпускников в </a:t>
                      </a: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выпускников не получивших без аттестата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Доля не получивших аттестат от количества выпускников в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ОУ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70" marR="57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</a:t>
                      </a:r>
                      <a:r>
                        <a:rPr lang="ru-RU" sz="16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СОШ № 46 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</a:rPr>
                        <a:t>51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3,9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</a:t>
                      </a:r>
                      <a:r>
                        <a:rPr lang="ru-RU" sz="1600" b="1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СОШ № 43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</a:rPr>
                        <a:t>28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3,6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гимназия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16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</a:rPr>
                        <a:t>29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3,4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СОШ № 27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</a:rPr>
                        <a:t>29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600" b="1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3,4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СОШ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18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</a:rPr>
                        <a:t>32</a:t>
                      </a:r>
                      <a:endParaRPr lang="ru-RU" sz="1600" b="1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600" b="1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3,1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СОШ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28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</a:rPr>
                        <a:t>33</a:t>
                      </a:r>
                      <a:endParaRPr lang="ru-RU" sz="1600" b="1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600" b="1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3,0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СОШ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26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</a:rPr>
                        <a:t>43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2,3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СОШ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22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</a:rPr>
                        <a:t>46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600" b="1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2,2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СОМШ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44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</a:rPr>
                        <a:t>100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2,0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60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МБОУ СОШ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№ 42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</a:rPr>
                        <a:t>85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1,2</a:t>
                      </a:r>
                      <a:endParaRPr lang="ru-RU" sz="1600" b="1" dirty="0">
                        <a:effectLst/>
                        <a:latin typeface="Arial Unicode M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3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0107" y="3974"/>
            <a:ext cx="8203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Сопоставительный анализ за 2 года выпускников не получивших аттестаты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83680"/>
              </p:ext>
            </p:extLst>
          </p:nvPr>
        </p:nvGraphicFramePr>
        <p:xfrm>
          <a:off x="145505" y="373306"/>
          <a:ext cx="8852988" cy="6465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4166"/>
                <a:gridCol w="2160935"/>
                <a:gridCol w="2570222"/>
                <a:gridCol w="1927665"/>
              </a:tblGrid>
              <a:tr h="6213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18" marR="7518" marT="75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кол-во  без аттестата в 18 </a:t>
                      </a:r>
                      <a:r>
                        <a:rPr lang="ru-RU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г. </a:t>
                      </a:r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после основного периода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18" marR="7518" marT="75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кол-во  без аттестата в 19 </a:t>
                      </a:r>
                      <a:r>
                        <a:rPr lang="ru-RU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г. </a:t>
                      </a:r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после основного периода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18" marR="7518" marT="75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 за два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18" marR="7518" marT="751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ВСОШ</a:t>
                      </a:r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(29 -незачет по сочинению)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21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31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№11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25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37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гимназия №4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48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39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46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гимназия №45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0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с. Балта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1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7167" y="188640"/>
            <a:ext cx="8203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Сопоставительный анализ за 2 года выпускников не получивших аттестаты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731324"/>
              </p:ext>
            </p:extLst>
          </p:nvPr>
        </p:nvGraphicFramePr>
        <p:xfrm>
          <a:off x="193768" y="966411"/>
          <a:ext cx="8734572" cy="4337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2658"/>
                <a:gridCol w="1904189"/>
                <a:gridCol w="2535844"/>
                <a:gridCol w="1901881"/>
              </a:tblGrid>
              <a:tr h="4477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кол-во  без аттестата в 18 </a:t>
                      </a:r>
                      <a:r>
                        <a:rPr lang="ru-RU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г. </a:t>
                      </a:r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после основного периода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кол-во  без аттестата в 19 </a:t>
                      </a:r>
                      <a:r>
                        <a:rPr lang="ru-RU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г. </a:t>
                      </a:r>
                      <a:r>
                        <a:rPr lang="ru-RU" sz="14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после основного периода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 за два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18" marR="7518" marT="7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гимназия №16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0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303620"/>
              </p:ext>
            </p:extLst>
          </p:nvPr>
        </p:nvGraphicFramePr>
        <p:xfrm>
          <a:off x="245396" y="742643"/>
          <a:ext cx="8653207" cy="5372671"/>
        </p:xfrm>
        <a:graphic>
          <a:graphicData uri="http://schemas.openxmlformats.org/drawingml/2006/table">
            <a:tbl>
              <a:tblPr firstRow="1" firstCol="1" bandRow="1"/>
              <a:tblGrid>
                <a:gridCol w="583316"/>
                <a:gridCol w="2049649"/>
                <a:gridCol w="1469919"/>
                <a:gridCol w="1557340"/>
                <a:gridCol w="1445709"/>
                <a:gridCol w="1547274"/>
              </a:tblGrid>
              <a:tr h="5295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№/№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ОУ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выпускников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Претенденты на получение аттестата особого образца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получившие аттестат особого образца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 от количества претендентов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36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СОШ №43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36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СОШ № 27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09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гимназия №4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52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гимназия №16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527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СОШ № 42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10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 29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67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№28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59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 17 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98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№34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426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 8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68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МАОУ БСОШ№7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40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 11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96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№26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02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СОШ № 17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66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№22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94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СОШ№50</a:t>
                      </a:r>
                      <a:endParaRPr lang="ru-RU" sz="1600" b="1" dirty="0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09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№38</a:t>
                      </a:r>
                      <a:endParaRPr lang="ru-RU" sz="1600" b="1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37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СОШ №46</a:t>
                      </a:r>
                      <a:endParaRPr lang="ru-RU" sz="1600" b="1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22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МБОУ-лицей</a:t>
                      </a:r>
                      <a:endParaRPr lang="ru-RU" sz="1600" b="1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49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СОМШ №44 </a:t>
                      </a:r>
                      <a:endParaRPr lang="ru-RU" sz="1600" b="1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552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МБОУ гимназия №5</a:t>
                      </a:r>
                      <a:endParaRPr lang="ru-RU" sz="1600" b="1">
                        <a:effectLst/>
                        <a:latin typeface="Arial Unicode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1756" y="0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результатов ЕГЭ выпускников претендующих на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медаль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«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За особые успехи в учении»</a:t>
            </a:r>
            <a:endParaRPr lang="ru-RU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05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663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</a:rPr>
              <a:t>100% подтверждение претендентами право на получение аттестатов с отличием и медали «За особые успехи в учении»</a:t>
            </a:r>
            <a:endParaRPr lang="ru-RU" dirty="0">
              <a:solidFill>
                <a:srgbClr val="C00000"/>
              </a:solidFill>
              <a:latin typeface="Calibri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150790"/>
              </p:ext>
            </p:extLst>
          </p:nvPr>
        </p:nvGraphicFramePr>
        <p:xfrm>
          <a:off x="215516" y="836712"/>
          <a:ext cx="8568951" cy="4876800"/>
        </p:xfrm>
        <a:graphic>
          <a:graphicData uri="http://schemas.openxmlformats.org/drawingml/2006/table">
            <a:tbl>
              <a:tblPr firstRow="1" firstCol="1" bandRow="1"/>
              <a:tblGrid>
                <a:gridCol w="779412"/>
                <a:gridCol w="2892994"/>
                <a:gridCol w="1656184"/>
                <a:gridCol w="1687948"/>
                <a:gridCol w="1552413"/>
              </a:tblGrid>
              <a:tr h="1047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№№</a:t>
                      </a:r>
                    </a:p>
                  </a:txBody>
                  <a:tcPr marL="40487" marR="40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ОУ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Претенденты на получение медали</a:t>
                      </a:r>
                    </a:p>
                  </a:txBody>
                  <a:tcPr marL="40487" marR="40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Кол-во выпускников, получившие медали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Доля</a:t>
                      </a:r>
                    </a:p>
                  </a:txBody>
                  <a:tcPr marL="40487" marR="404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7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№3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7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СОШ №14 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7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СОШ № 21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7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СОШ № 24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7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СОШ №25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20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30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7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СОШ№ 31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7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СОШ №39 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7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41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7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СОШ № 48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7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СОШ №18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7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гимназия №45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7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ВСОШ № 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7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гимназия №4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79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30480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гимназия № 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0487" marR="4048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17227"/>
            <a:ext cx="8911805" cy="57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5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</a:rPr>
              <a:t>Список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</a:rPr>
              <a:t>школ в которых по результатам итоговых оценок и баллов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Calibri"/>
              </a:rPr>
              <a:t>ГИА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</a:rPr>
              <a:t> получили аттестаты с отличием и медаль «За особые успехи в учении» обучающие, не являвшиеся претендентами</a:t>
            </a:r>
            <a:endParaRPr lang="ru-RU" b="1" dirty="0">
              <a:solidFill>
                <a:srgbClr val="C00000"/>
              </a:solidFill>
              <a:latin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117691"/>
              </p:ext>
            </p:extLst>
          </p:nvPr>
        </p:nvGraphicFramePr>
        <p:xfrm>
          <a:off x="323528" y="1235580"/>
          <a:ext cx="8496944" cy="3515536"/>
        </p:xfrm>
        <a:graphic>
          <a:graphicData uri="http://schemas.openxmlformats.org/drawingml/2006/table">
            <a:tbl>
              <a:tblPr firstRow="1" firstCol="1" bandRow="1"/>
              <a:tblGrid>
                <a:gridCol w="772862"/>
                <a:gridCol w="5020427"/>
                <a:gridCol w="2703655"/>
              </a:tblGrid>
              <a:tr h="566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ОУ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Получившие медали,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кол-во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0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30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0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36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0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№38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0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41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0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 СОШ №42</a:t>
                      </a:r>
                      <a:endParaRPr lang="ru-RU" sz="16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0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СОМШ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№44 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0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№46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80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9853" marR="498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№ 50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оле 2"/>
          <p:cNvSpPr txBox="1"/>
          <p:nvPr/>
        </p:nvSpPr>
        <p:spPr>
          <a:xfrm>
            <a:off x="3460750" y="9088438"/>
            <a:ext cx="104775" cy="2000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 anchor="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7651" name="Picture 3" descr="F:\Для совещания по результатам ЕГЭ и ОГЭ\e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5195455"/>
            <a:ext cx="8575963" cy="148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9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2"/>
          <p:cNvSpPr>
            <a:spLocks noChangeArrowheads="1"/>
          </p:cNvSpPr>
          <p:nvPr/>
        </p:nvSpPr>
        <p:spPr bwMode="auto">
          <a:xfrm>
            <a:off x="900113" y="831850"/>
            <a:ext cx="611981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0" hangingPunct="0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ru-RU" altLang="ru-RU" sz="2000" smtClean="0">
              <a:solidFill>
                <a:srgbClr val="AC142D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395288" y="6378575"/>
            <a:ext cx="813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ru-RU" sz="1200" b="1" smtClean="0">
                <a:solidFill>
                  <a:srgbClr val="990033"/>
                </a:solidFill>
                <a:latin typeface="Georgia" panose="02040502050405020303" pitchFamily="18" charset="0"/>
              </a:rPr>
              <a:t>E-mail</a:t>
            </a:r>
            <a:r>
              <a:rPr lang="ru-RU" altLang="ru-RU" sz="1200" b="1" smtClean="0">
                <a:solidFill>
                  <a:srgbClr val="990033"/>
                </a:solidFill>
                <a:latin typeface="Georgia" panose="02040502050405020303" pitchFamily="18" charset="0"/>
              </a:rPr>
              <a:t>: </a:t>
            </a:r>
            <a:r>
              <a:rPr lang="en-US" altLang="ru-RU" sz="1200" b="1" smtClean="0">
                <a:solidFill>
                  <a:srgbClr val="990033"/>
                </a:solidFill>
                <a:latin typeface="Arial" panose="020B0604020202020204" pitchFamily="34" charset="0"/>
              </a:rPr>
              <a:t>obrazovanie-ams@rso-a.ru</a:t>
            </a:r>
            <a:endParaRPr lang="ru-RU" altLang="ru-RU" sz="1200" b="1" smtClean="0">
              <a:solidFill>
                <a:srgbClr val="990033"/>
              </a:solidFill>
              <a:latin typeface="Georgia" panose="02040502050405020303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ru-RU" sz="1200" b="1" smtClean="0">
                <a:solidFill>
                  <a:srgbClr val="990033"/>
                </a:solidFill>
                <a:latin typeface="Georgia" panose="02040502050405020303" pitchFamily="18" charset="0"/>
              </a:rPr>
              <a:t>http://uo.amsvlad.ru – </a:t>
            </a:r>
            <a:r>
              <a:rPr lang="ru-RU" altLang="ru-RU" sz="1200" b="1" smtClean="0">
                <a:solidFill>
                  <a:srgbClr val="990033"/>
                </a:solidFill>
                <a:latin typeface="Georgia" panose="02040502050405020303" pitchFamily="18" charset="0"/>
              </a:rPr>
              <a:t>официальный адрес сайта Управления образования АМС г.Владикавказа</a:t>
            </a:r>
            <a:endParaRPr lang="en-US" altLang="ru-RU" sz="1200" b="1" smtClean="0">
              <a:solidFill>
                <a:srgbClr val="990033"/>
              </a:solidFill>
              <a:latin typeface="Georgia" panose="02040502050405020303" pitchFamily="18" charset="0"/>
            </a:endParaRPr>
          </a:p>
        </p:txBody>
      </p:sp>
      <p:pic>
        <p:nvPicPr>
          <p:cNvPr id="38916" name="Picture 2" descr="http://ambition.24shkola.ru/assets/site/images/metod/ucheniku/11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" b="140"/>
          <a:stretch>
            <a:fillRect/>
          </a:stretch>
        </p:blipFill>
        <p:spPr bwMode="auto">
          <a:xfrm>
            <a:off x="285749" y="250166"/>
            <a:ext cx="8461435" cy="620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4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616222"/>
              </p:ext>
            </p:extLst>
          </p:nvPr>
        </p:nvGraphicFramePr>
        <p:xfrm>
          <a:off x="77639" y="284066"/>
          <a:ext cx="9005976" cy="650102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519463"/>
                <a:gridCol w="1470988"/>
                <a:gridCol w="1691636"/>
                <a:gridCol w="1323889"/>
              </a:tblGrid>
              <a:tr h="226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Категория</a:t>
                      </a:r>
                    </a:p>
                  </a:txBody>
                  <a:tcPr marL="55531" marR="55531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ОГЭ – 2017</a:t>
                      </a:r>
                    </a:p>
                  </a:txBody>
                  <a:tcPr marL="55531" marR="55531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ОГЭ – 2018</a:t>
                      </a:r>
                    </a:p>
                  </a:txBody>
                  <a:tcPr marL="55531" marR="55531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ОГЭ – 2019</a:t>
                      </a:r>
                    </a:p>
                  </a:txBody>
                  <a:tcPr marL="36830" marR="3683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Всего выпускников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2912</a:t>
                      </a:r>
                    </a:p>
                  </a:txBody>
                  <a:tcPr marL="68586" marR="68586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3225</a:t>
                      </a:r>
                    </a:p>
                  </a:txBody>
                  <a:tcPr marL="68586" marR="68586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Всего выпускников, допущенных к итоговой аттестации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2845</a:t>
                      </a:r>
                    </a:p>
                  </a:txBody>
                  <a:tcPr marL="68586" marR="68586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3162</a:t>
                      </a:r>
                    </a:p>
                  </a:txBody>
                  <a:tcPr marL="68586" marR="68586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1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Количество выпускников, получивших аттестат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2462</a:t>
                      </a:r>
                    </a:p>
                  </a:txBody>
                  <a:tcPr marL="68586" marR="68586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3002 (95%)</a:t>
                      </a:r>
                    </a:p>
                  </a:txBody>
                  <a:tcPr marL="68586" marR="68586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3115 (96%)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Количество выпускников, получивших аттестат особого образца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171</a:t>
                      </a:r>
                    </a:p>
                  </a:txBody>
                  <a:tcPr marL="68586" marR="68586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209 (6,6%)</a:t>
                      </a:r>
                    </a:p>
                  </a:txBody>
                  <a:tcPr marL="68586" marR="68586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 (7%)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Количество выпускников, получивших оценку «5» по русскому языку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896</a:t>
                      </a:r>
                    </a:p>
                  </a:txBody>
                  <a:tcPr marL="68586" marR="68586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1021 (32,3%)</a:t>
                      </a:r>
                    </a:p>
                  </a:txBody>
                  <a:tcPr marL="68586" marR="68586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1305 (41%)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Количество выпускников, получивших оценку «2» по русскому языку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68586" marR="68586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66 (2%)</a:t>
                      </a:r>
                    </a:p>
                  </a:txBody>
                  <a:tcPr marL="68586" marR="68586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(1,2%)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Количество выпускников, получивших оценку «5» по математике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205</a:t>
                      </a:r>
                    </a:p>
                  </a:txBody>
                  <a:tcPr marL="68586" marR="68586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449 (14,2)</a:t>
                      </a:r>
                    </a:p>
                  </a:txBody>
                  <a:tcPr marL="68586" marR="68586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 (13,2%)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Количество выпускников, получивших оценку «2» по математике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256</a:t>
                      </a:r>
                    </a:p>
                  </a:txBody>
                  <a:tcPr marL="68586" marR="68586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82 (2,6)</a:t>
                      </a:r>
                    </a:p>
                  </a:txBody>
                  <a:tcPr marL="68586" marR="68586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(1,4%)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7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Количество выпускников, не допущенных к ГИА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68586" marR="68586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63 (2%)</a:t>
                      </a:r>
                    </a:p>
                  </a:txBody>
                  <a:tcPr marL="68586" marR="68586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(1,1%)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7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Количество выпускников, не получивших аттестат 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383 (15%)</a:t>
                      </a:r>
                    </a:p>
                  </a:txBody>
                  <a:tcPr marL="68586" marR="68586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160 (5,1%)</a:t>
                      </a:r>
                    </a:p>
                  </a:txBody>
                  <a:tcPr marL="68586" marR="68586" marT="0" marB="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(4 %)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2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Количество выпускников, не получивших аттестат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, не сдавших 1 предмет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6" marR="68586" marT="0" marB="0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 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86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Количество выпускников, не получивших аттестат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, не сдавших 2 предмета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042" marR="37042" marT="638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586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Количество выпускников, не получивших аттестат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, не сдавших 3 предмета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042" marR="37042" marT="638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161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830" marR="36830" marT="635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84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Количество выпускников, не получивших аттестат 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, не сдавших 4 предмета (не явились)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7042" marR="37042" marT="6387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31" marR="91431"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108520" y="-26964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ctr"/>
            <a:r>
              <a:rPr lang="ru-RU" sz="175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СРАВНИТЕЛЬНЫЙ АНАЛИЗ РЕЗУЛЬТАТОВ ОГЭ ЗА ТРИ ГОДА</a:t>
            </a:r>
            <a:endParaRPr lang="ru-RU" sz="175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17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920" y="91877"/>
            <a:ext cx="89096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 smtClean="0">
                <a:solidFill>
                  <a:srgbClr val="E48312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ПРАВОВАЯ БАЗА ОРГАНИЗАЦИИ И ПРОВЕДЕНИЯ </a:t>
            </a:r>
          </a:p>
          <a:p>
            <a:pPr algn="ctr"/>
            <a:r>
              <a:rPr lang="ru-RU" sz="1600" b="1" dirty="0" smtClean="0">
                <a:solidFill>
                  <a:srgbClr val="E48312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ОЦЕНОЧНЫХ ПРОЦЕДУР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4032" y="676652"/>
            <a:ext cx="851025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Федеральный закон </a:t>
            </a:r>
            <a:r>
              <a:rPr lang="ru-RU" b="1" dirty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29.12.2012 № 273-ФЗ «Об образовании в Российской Федерации</a:t>
            </a:r>
            <a:r>
              <a:rPr lang="ru-RU" b="1" dirty="0" smtClean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b="1" dirty="0" smtClean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Приказ </a:t>
            </a:r>
            <a:r>
              <a:rPr lang="ru-RU" b="1" dirty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Министерства образования и науки Республики Северная Осетия-Алания от </a:t>
            </a:r>
            <a:r>
              <a:rPr lang="ru-RU" b="1" dirty="0" smtClean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30.08.2018 № 801 </a:t>
            </a:r>
            <a:r>
              <a:rPr lang="ru-RU" b="1" dirty="0" smtClean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b="1" dirty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b="1" dirty="0" smtClean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дорожной карты» </a:t>
            </a:r>
            <a:r>
              <a:rPr lang="ru-RU" b="1" dirty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 организации и проведению государственной итоговой аттестации по образовательным программам основного общего и среднего общего образования в </a:t>
            </a:r>
            <a:r>
              <a:rPr lang="ru-RU" b="1" dirty="0" smtClean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Республике </a:t>
            </a:r>
            <a:r>
              <a:rPr lang="ru-RU" b="1" dirty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Северная Осетия-Алания в </a:t>
            </a:r>
            <a:r>
              <a:rPr lang="ru-RU" b="1" dirty="0" smtClean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2019 </a:t>
            </a:r>
            <a:r>
              <a:rPr lang="ru-RU" b="1" dirty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году</a:t>
            </a:r>
            <a:r>
              <a:rPr lang="ru-RU" b="1" dirty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b="1" dirty="0" smtClean="0">
              <a:solidFill>
                <a:srgbClr val="E48312">
                  <a:lumMod val="25000"/>
                </a:srgbClr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3.</a:t>
            </a:r>
            <a:r>
              <a:rPr lang="ru-RU" b="1" dirty="0" smtClean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Управления образования АМС </a:t>
            </a:r>
            <a:r>
              <a:rPr lang="ru-RU" b="1" dirty="0" err="1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г.Владикавказа</a:t>
            </a:r>
            <a:r>
              <a:rPr lang="ru-RU" b="1" dirty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b="1" dirty="0" smtClean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08.10.2018 № 290 «Об </a:t>
            </a:r>
            <a:r>
              <a:rPr lang="ru-RU" b="1" dirty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утверждении </a:t>
            </a:r>
            <a:r>
              <a:rPr lang="ru-RU" b="1" dirty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дорожной карты по организации и проведению государственной итоговой аттестации по образовательным программам основного общего и среднего общего образования в </a:t>
            </a:r>
            <a:r>
              <a:rPr lang="ru-RU" b="1" dirty="0" err="1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г.Владикавказе</a:t>
            </a:r>
            <a:r>
              <a:rPr lang="ru-RU" b="1" dirty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Республики Северная Осетия-Алания в </a:t>
            </a:r>
            <a:r>
              <a:rPr lang="ru-RU" b="1" dirty="0" smtClean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2019 </a:t>
            </a:r>
            <a:r>
              <a:rPr lang="ru-RU" b="1" dirty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году</a:t>
            </a:r>
            <a:r>
              <a:rPr lang="ru-RU" b="1" dirty="0">
                <a:solidFill>
                  <a:srgbClr val="E48312">
                    <a:lumMod val="25000"/>
                  </a:srgbClr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b="1" dirty="0" smtClean="0">
              <a:solidFill>
                <a:srgbClr val="E48312">
                  <a:lumMod val="25000"/>
                </a:srgbClr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prstClr val="white">
                    <a:lumMod val="25000"/>
                  </a:prst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b="1" dirty="0" smtClean="0">
                <a:solidFill>
                  <a:srgbClr val="0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Другие нормативные акты</a:t>
            </a:r>
          </a:p>
          <a:p>
            <a:pPr algn="just"/>
            <a:endParaRPr lang="ru-RU" sz="1200" b="1" dirty="0">
              <a:solidFill>
                <a:prstClr val="white">
                  <a:lumMod val="25000"/>
                </a:prst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>
              <a:solidFill>
                <a:srgbClr val="E48312">
                  <a:lumMod val="2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2139" y="6211669"/>
            <a:ext cx="5124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white">
                    <a:lumMod val="25000"/>
                  </a:prstClr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>
                <a:solidFill>
                  <a:prstClr val="white">
                    <a:lumMod val="25000"/>
                  </a:prstClr>
                </a:solidFill>
                <a:latin typeface="Georgia" panose="02040502050405020303" pitchFamily="18" charset="0"/>
              </a:rPr>
              <a:t>: </a:t>
            </a:r>
            <a:r>
              <a:rPr lang="en-US" sz="1200" b="1" dirty="0">
                <a:solidFill>
                  <a:prstClr val="white">
                    <a:lumMod val="25000"/>
                  </a:prstClr>
                </a:solidFill>
              </a:rPr>
              <a:t>obrazovanie-ams@rso-a.ru</a:t>
            </a:r>
            <a:endParaRPr lang="ru-RU" sz="1200" b="1" dirty="0">
              <a:solidFill>
                <a:prstClr val="white">
                  <a:lumMod val="25000"/>
                </a:prst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prstClr val="white">
                    <a:lumMod val="25000"/>
                  </a:prstClr>
                </a:solidFill>
                <a:latin typeface="Georgia" panose="02040502050405020303" pitchFamily="18" charset="0"/>
                <a:hlinkClick r:id="rId4"/>
              </a:rPr>
              <a:t>http://www.uo</a:t>
            </a:r>
            <a:r>
              <a:rPr lang="ru-RU" sz="1200" b="1" dirty="0" smtClean="0">
                <a:solidFill>
                  <a:prstClr val="white">
                    <a:lumMod val="25000"/>
                  </a:prstClr>
                </a:solidFill>
                <a:latin typeface="Georgia" panose="02040502050405020303" pitchFamily="18" charset="0"/>
                <a:hlinkClick r:id="rId4"/>
              </a:rPr>
              <a:t>.</a:t>
            </a:r>
            <a:r>
              <a:rPr lang="en-US" sz="1200" b="1" dirty="0" smtClean="0">
                <a:solidFill>
                  <a:prstClr val="white">
                    <a:lumMod val="25000"/>
                  </a:prstClr>
                </a:solidFill>
                <a:latin typeface="Georgia" panose="02040502050405020303" pitchFamily="18" charset="0"/>
                <a:hlinkClick r:id="rId4"/>
              </a:rPr>
              <a:t>amsvlad.ru</a:t>
            </a:r>
            <a:r>
              <a:rPr lang="en-US" sz="1200" b="1" dirty="0" smtClean="0">
                <a:solidFill>
                  <a:prstClr val="white">
                    <a:lumMod val="25000"/>
                  </a:prstClr>
                </a:solidFill>
                <a:latin typeface="Georgia" panose="02040502050405020303" pitchFamily="18" charset="0"/>
              </a:rPr>
              <a:t> – </a:t>
            </a:r>
            <a:r>
              <a:rPr lang="ru-RU" sz="1200" b="1" dirty="0" smtClean="0">
                <a:solidFill>
                  <a:prstClr val="white">
                    <a:lumMod val="25000"/>
                  </a:prstClr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prstClr val="white">
                    <a:lumMod val="25000"/>
                  </a:prstClr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prstClr val="white">
                  <a:lumMod val="25000"/>
                </a:prst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62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623713"/>
              </p:ext>
            </p:extLst>
          </p:nvPr>
        </p:nvGraphicFramePr>
        <p:xfrm>
          <a:off x="369268" y="473074"/>
          <a:ext cx="8533192" cy="612613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96261"/>
                <a:gridCol w="1846835"/>
                <a:gridCol w="1845048"/>
                <a:gridCol w="1845048"/>
              </a:tblGrid>
              <a:tr h="560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Категория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ОГЭ-2017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ОГЭ-2018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ОГЭ-2019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82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Средний балл по русскому языку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4,0 (РСО-А – 3,9)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4,1 (РСО-А 4)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4,2 (РСО-А – 4,1)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3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Средний балл по математике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3,6 (РСО-А-3,7)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 (РСО-А 3,9)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4,0 (РСО-А – 4,0)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7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Школы, демонстрирующие высокие показатели по результатам ОГЭ* по русскому языку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Гимназия № 5, СОШ № 38, 3, 17, 22, 26, 28, 30, 42, 43, 44, 46, 7, 45, Лицей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55531" marR="5553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Гимназия № 5, СОШ № 38, 3, 41, 44, 26, Лицей. Балта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55531" marR="5553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Гимназия №5, СОШ № 7, 11, 22, 30, 38, 41, 44, Лицей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55531" marR="5553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0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Школы, демонстрирующие низкие показатели по результатам ОГЭ* по русскому языку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СОШ № 8, ВСОШ № 2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СОШ № 48, 14, 1, ВСОШ № 2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ВСОШ № 2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95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Школы, демонстрирующие высокие показатели по результатам ОГЭ* по математике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Гимназия № 5,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СОШ № 38, 7, 30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Гимназия № 5,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СОШ № 43, 7, 46, 3, Лицей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Гимназия № 5, СОШ № 7, 11, 6, 38, 42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01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Школы, демонстрирующие низкие показатели по результатам ОГЭ* по математике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СОШ №8,                 ВСОШ № 2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СОШ №</a:t>
                      </a:r>
                      <a:r>
                        <a:rPr kumimoji="0" lang="ru-RU" sz="14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1</a:t>
                      </a: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, 14, 25, 34, 40, ВСОШ № 2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ВСОШ № 2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25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Школы, демонстрирующие стабильно положительный результат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по результатам ОГЭ*  по русскому языку и математике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СОШ № 38, 7, 30, гимназия № 5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гимназия № 5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spc="0" normalizeH="0" baseline="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Гимназия №5, СОШ № 7, 38, </a:t>
                      </a:r>
                      <a:endParaRPr kumimoji="0" lang="ru-RU" sz="1200" b="1" i="0" u="none" strike="noStrike" cap="none" spc="0" normalizeH="0" baseline="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Georgia" panose="02040502050405020303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5531" marR="5553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72000" y="5278438"/>
            <a:ext cx="4572000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1300" b="1" dirty="0">
              <a:solidFill>
                <a:srgbClr val="BBE0E3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268" y="116631"/>
            <a:ext cx="877473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990000"/>
                </a:solidFill>
                <a:latin typeface="Georgia" pitchFamily="18" charset="0"/>
                <a:ea typeface="Times New Roman"/>
                <a:cs typeface="Calibri"/>
              </a:rPr>
              <a:t>СРАВНИТЕЛЬНЫЙ АНАЛИЗ РЕЗУЛЬТАТОВ ОГЭ</a:t>
            </a:r>
            <a:endParaRPr lang="ru-RU" sz="1600" b="1" dirty="0">
              <a:solidFill>
                <a:srgbClr val="990000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ctr" eaLnBrk="0" hangingPunct="0">
              <a:defRPr/>
            </a:pPr>
            <a:endParaRPr lang="ru-RU" sz="1600" b="1" dirty="0">
              <a:solidFill>
                <a:srgbClr val="000099"/>
              </a:solidFill>
              <a:latin typeface="Georg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7951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1821"/>
              </p:ext>
            </p:extLst>
          </p:nvPr>
        </p:nvGraphicFramePr>
        <p:xfrm>
          <a:off x="293297" y="448575"/>
          <a:ext cx="8600537" cy="624552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40426"/>
                <a:gridCol w="932175"/>
                <a:gridCol w="638906"/>
                <a:gridCol w="816032"/>
                <a:gridCol w="786473"/>
                <a:gridCol w="691276"/>
                <a:gridCol w="858858"/>
                <a:gridCol w="996129"/>
                <a:gridCol w="815792"/>
                <a:gridCol w="824470"/>
              </a:tblGrid>
              <a:tr h="1039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Наимено-вание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ОУ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vert="vert2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Кол-во выпускников - 2017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vert="vert2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Кол-во без аттестатов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vert="vert2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vert="vert2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Кол-во выпускников - 2018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vert="vert2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Кол-во без аттестатов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vert="vert2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vert="vert2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</a:rPr>
                        <a:t>Кол-во выпускников - 2019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vert="vert2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</a:rPr>
                        <a:t>Кол-во без аттестатов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vert="vert2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vert="vert2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18,1</a:t>
                      </a:r>
                      <a:r>
                        <a:rPr lang="en-US" sz="1400" b="1" u="none" strike="noStrike" dirty="0" smtClean="0">
                          <a:effectLst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5,8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5,2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102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1,9</a:t>
                      </a:r>
                      <a:r>
                        <a:rPr lang="en-US" sz="1400" b="1" u="none" strike="noStrike" dirty="0" smtClean="0">
                          <a:effectLst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</a:rPr>
                        <a:t>87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гимназия № 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6,8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63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3,1</a:t>
                      </a:r>
                      <a:r>
                        <a:rPr lang="en-US" sz="1400" b="1" u="none" strike="noStrike" dirty="0" smtClean="0">
                          <a:effectLst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1,7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11,5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37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5,4</a:t>
                      </a:r>
                      <a:r>
                        <a:rPr lang="en-US" sz="1400" b="1" u="none" strike="noStrike" dirty="0" smtClean="0">
                          <a:effectLst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1,8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107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0,9</a:t>
                      </a:r>
                      <a:r>
                        <a:rPr lang="en-US" sz="1400" b="1" u="none" strike="noStrike" dirty="0" smtClean="0">
                          <a:effectLst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129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9</a:t>
                      </a:r>
                      <a:r>
                        <a:rPr lang="en-US" sz="1400" b="1" u="none" strike="noStrike" dirty="0" smtClean="0">
                          <a:effectLst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7,6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45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107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0,9</a:t>
                      </a:r>
                      <a:r>
                        <a:rPr lang="en-US" sz="1400" b="1" u="none" strike="noStrike" dirty="0" smtClean="0">
                          <a:effectLst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100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13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3,4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3,5</a:t>
                      </a:r>
                      <a:r>
                        <a:rPr lang="en-US" sz="1400" b="1" u="none" strike="noStrike" dirty="0" smtClean="0">
                          <a:effectLst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3,3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14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21,7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40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15</a:t>
                      </a:r>
                      <a:r>
                        <a:rPr lang="en-US" sz="1400" b="1" u="none" strike="noStrike" dirty="0" smtClean="0">
                          <a:effectLst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15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66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4,5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гимназия № 16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22,2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56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7,1</a:t>
                      </a:r>
                      <a:r>
                        <a:rPr lang="en-US" sz="1400" b="1" u="none" strike="noStrike" dirty="0" smtClean="0">
                          <a:effectLst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</a:rPr>
                        <a:t>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3,7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17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44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2,2</a:t>
                      </a:r>
                      <a:r>
                        <a:rPr lang="en-US" sz="1400" b="1" u="none" strike="noStrike" dirty="0" smtClean="0">
                          <a:effectLst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0,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18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26,2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54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3,7</a:t>
                      </a:r>
                      <a:r>
                        <a:rPr lang="en-US" sz="1400" b="1" u="none" strike="noStrike" dirty="0" smtClean="0">
                          <a:effectLst/>
                        </a:rPr>
                        <a:t>  %</a:t>
                      </a:r>
                      <a:endParaRPr lang="ru-RU" sz="14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63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9,5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19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50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21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34,3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75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2,6</a:t>
                      </a:r>
                      <a:r>
                        <a:rPr lang="en-US" sz="1400" b="1" u="none" strike="noStrike" dirty="0" smtClean="0">
                          <a:effectLst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</a:rPr>
                        <a:t>60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4,9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СОШ № 22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6,2</a:t>
                      </a: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96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3,1</a:t>
                      </a:r>
                      <a:r>
                        <a:rPr lang="en-US" sz="1400" b="1" u="none" strike="noStrike" dirty="0" smtClean="0">
                          <a:effectLst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102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1,9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СОШ №24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</a:rPr>
                        <a:t>48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4,1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25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13,3</a:t>
                      </a:r>
                      <a:r>
                        <a:rPr kumimoji="0" lang="en-U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%</a:t>
                      </a:r>
                      <a:endParaRPr kumimoji="0" lang="ru-RU" sz="14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81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9,8</a:t>
                      </a:r>
                      <a:r>
                        <a:rPr lang="en-US" sz="1400" b="1" u="none" strike="noStrike" dirty="0" smtClean="0">
                          <a:effectLst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91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8,7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3307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 26</a:t>
                      </a: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2,7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3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 27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3,7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 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69268" y="116632"/>
            <a:ext cx="8774732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rgbClr val="990000"/>
                </a:solidFill>
                <a:latin typeface="Georgia" pitchFamily="18" charset="0"/>
                <a:ea typeface="Calibri"/>
                <a:cs typeface="Calibri"/>
              </a:rPr>
              <a:t>СРАВНИТЕЛЬНЫЙ АНАЛИЗ ПО </a:t>
            </a:r>
            <a:r>
              <a:rPr lang="ru-RU" sz="1600" b="1" dirty="0" smtClean="0">
                <a:solidFill>
                  <a:srgbClr val="990000"/>
                </a:solidFill>
                <a:latin typeface="Georgia" pitchFamily="18" charset="0"/>
                <a:ea typeface="Calibri"/>
                <a:cs typeface="Calibri"/>
              </a:rPr>
              <a:t>НЕ ПОЛУЧИВШИМ </a:t>
            </a:r>
            <a:r>
              <a:rPr lang="ru-RU" sz="1600" b="1" dirty="0">
                <a:solidFill>
                  <a:srgbClr val="990000"/>
                </a:solidFill>
                <a:latin typeface="Georgia" pitchFamily="18" charset="0"/>
                <a:ea typeface="Calibri"/>
                <a:cs typeface="Calibri"/>
              </a:rPr>
              <a:t>АТТЕСТАТ</a:t>
            </a:r>
            <a:endParaRPr lang="ru-RU" sz="1600" b="1" dirty="0">
              <a:solidFill>
                <a:srgbClr val="990000"/>
              </a:solidFill>
              <a:latin typeface="Georgia" pitchFamily="18" charset="0"/>
              <a:ea typeface="Calibri"/>
              <a:cs typeface="Times New Roman"/>
            </a:endParaRPr>
          </a:p>
          <a:p>
            <a:pPr algn="ctr" eaLnBrk="0" hangingPunct="0">
              <a:defRPr/>
            </a:pPr>
            <a:endParaRPr lang="ru-RU" sz="1600" b="1" dirty="0">
              <a:solidFill>
                <a:srgbClr val="990000"/>
              </a:solidFill>
              <a:latin typeface="Georgia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4851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37711"/>
              </p:ext>
            </p:extLst>
          </p:nvPr>
        </p:nvGraphicFramePr>
        <p:xfrm>
          <a:off x="267421" y="139787"/>
          <a:ext cx="8641997" cy="660267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46407"/>
                <a:gridCol w="936669"/>
                <a:gridCol w="528230"/>
                <a:gridCol w="818887"/>
                <a:gridCol w="905097"/>
                <a:gridCol w="694608"/>
                <a:gridCol w="862998"/>
                <a:gridCol w="1000932"/>
                <a:gridCol w="907180"/>
                <a:gridCol w="740989"/>
              </a:tblGrid>
              <a:tr h="982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Наимено-вание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 ОУ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vert="vert2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Кол-во выпускников - 2017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vert="vert2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Кол-во без аттестатов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vert="vert2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vert="vert2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Кол-во выпускников - 2018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vert="vert2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Кол-во без аттестатов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vert="vert2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vert="vert2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</a:rPr>
                        <a:t>Кол-во выпускников - 2019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vert="vert2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</a:rPr>
                        <a:t>Кол-во без аттестатов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vert="vert2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vert="vert2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28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9,4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3,57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78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2,5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%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29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54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12,9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%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70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30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92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31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42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3,57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55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33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20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34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36,4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74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6,76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49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%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36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10,6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6,67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79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%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37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14,3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9,76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49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%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38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223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0,4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%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39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15,4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1,85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48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12,4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%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70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СОШ № 40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36,8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79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11,39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80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6,2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%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41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2,7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63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1,59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80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42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124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158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3,16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141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2,1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%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43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6,6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67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1,49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83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1,2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5 %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44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0,6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%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СОШ № 45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3,6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1,25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91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2,1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 %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СОШ № 46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97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5,2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136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1,47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2,7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%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СОШ № 48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25,5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46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13,04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63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7,9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%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№ 50</a:t>
                      </a:r>
                    </a:p>
                  </a:txBody>
                  <a:tcPr marL="68565" marR="6856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15,2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3,85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49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6,1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%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4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СОШ с. Балта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4,8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12,50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9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Лицей 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89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0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ВСОШ № 2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165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80,6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cs typeface="Times New Roman" pitchFamily="18" charset="0"/>
                      </a:endParaRPr>
                    </a:p>
                  </a:txBody>
                  <a:tcPr marL="68572" marR="6857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175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65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37,14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152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77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50,6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%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0371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468312" y="185305"/>
            <a:ext cx="8207375" cy="8556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РЕЗУЛЬТАТЫ ОГЭ ПО ПРЕДМЕТАМ ПО ВЫБОРУ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549134"/>
              </p:ext>
            </p:extLst>
          </p:nvPr>
        </p:nvGraphicFramePr>
        <p:xfrm>
          <a:off x="125084" y="1170934"/>
          <a:ext cx="8893832" cy="5286449"/>
        </p:xfrm>
        <a:graphic>
          <a:graphicData uri="http://schemas.openxmlformats.org/drawingml/2006/table">
            <a:tbl>
              <a:tblPr/>
              <a:tblGrid>
                <a:gridCol w="1130059"/>
                <a:gridCol w="587512"/>
                <a:gridCol w="665018"/>
                <a:gridCol w="637309"/>
                <a:gridCol w="762000"/>
                <a:gridCol w="568036"/>
                <a:gridCol w="817418"/>
                <a:gridCol w="568037"/>
                <a:gridCol w="692727"/>
                <a:gridCol w="484909"/>
                <a:gridCol w="643713"/>
                <a:gridCol w="1337094"/>
              </a:tblGrid>
              <a:tr h="42419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Коли-</a:t>
                      </a:r>
                      <a:r>
                        <a:rPr lang="ru-RU" sz="1300" b="1" i="0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чество</a:t>
                      </a:r>
                      <a:r>
                        <a:rPr lang="ru-RU" sz="13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0" u="none" strike="noStrike" dirty="0" err="1" smtClean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участни</a:t>
                      </a:r>
                      <a:r>
                        <a:rPr lang="ru-RU" sz="13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-ков</a:t>
                      </a:r>
                      <a:endParaRPr lang="ru-RU" sz="1300" b="1" i="0" u="none" strike="noStrike" dirty="0">
                        <a:solidFill>
                          <a:srgbClr val="0000FF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45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Кол.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Кол.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Кол.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Кол.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FF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522"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Общество-знание 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2017/2018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2277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2,6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925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1103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48,4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190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8,3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sz="1300" b="1" i="0" u="none" strike="noStrike" dirty="0" smtClean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(по РСО-А 3,5)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332"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0" u="none" strike="noStrike" dirty="0" smtClean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2018/2019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2305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1,6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803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34,8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1318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57,2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6,3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3,7</a:t>
                      </a:r>
                      <a:r>
                        <a:rPr lang="ru-RU" sz="1300" b="1" i="0" u="none" strike="noStrike" baseline="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300" b="1" i="0" u="none" strike="noStrike" baseline="0" dirty="0" smtClean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300" b="1" i="0" u="none" strike="noStrike" baseline="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(по РСО-А 3,6)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873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2017/2018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844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1,8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287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34,0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475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7,9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3,7 </a:t>
                      </a:r>
                      <a:endParaRPr lang="en-US" sz="1300" b="1" i="0" u="none" strike="noStrike" dirty="0" smtClean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(по РСО-А 3,7)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8739">
                <a:tc vMerge="1"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2018/2019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1039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2,0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348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33,5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591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56,9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79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7,6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3,7 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(по РСО-А 3,8)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873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2017/2018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768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3,4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282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36,7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414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53,9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6,0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3,6 </a:t>
                      </a:r>
                      <a:endParaRPr lang="en-US" sz="1300" b="1" i="0" u="none" strike="noStrike" dirty="0" smtClean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(по РСО-А 3,7)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8739">
                <a:tc vMerge="1"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2018/2019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775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2,6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61,0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11,4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(по РСО-А 3,7)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19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2017/2018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443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53,7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35,2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3,8 </a:t>
                      </a:r>
                      <a:endParaRPr lang="en-US" sz="1300" b="1" i="0" u="none" strike="noStrike" dirty="0" smtClean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(по РСО-А 3,9)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4194">
                <a:tc vMerge="1"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2018/2019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415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1,4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39,8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202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48,7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4,4 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(по РСО-А 4,3)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353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ИКТ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2017/2018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604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3,8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277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45,9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38,6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en-US" sz="1300" b="1" i="0" u="none" strike="noStrike" dirty="0" smtClean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(по РСО-А 3,7)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3538">
                <a:tc vMerge="1"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2018/2019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673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1,9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39,8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341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50,7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7,6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3,6 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(по РСО-А 3,7)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174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482167" y="199159"/>
            <a:ext cx="8207375" cy="8556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990000"/>
                </a:solidFill>
                <a:latin typeface="Georgia" panose="02040502050405020303" pitchFamily="18" charset="0"/>
              </a:rPr>
              <a:t>РЕЗУЛЬТАТЫ ОГЭ ПО ПРЕДМЕТАМ ПО ВЫБОРУ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309224"/>
              </p:ext>
            </p:extLst>
          </p:nvPr>
        </p:nvGraphicFramePr>
        <p:xfrm>
          <a:off x="216184" y="1278194"/>
          <a:ext cx="8711632" cy="4301611"/>
        </p:xfrm>
        <a:graphic>
          <a:graphicData uri="http://schemas.openxmlformats.org/drawingml/2006/table">
            <a:tbl>
              <a:tblPr/>
              <a:tblGrid>
                <a:gridCol w="1106908"/>
                <a:gridCol w="588835"/>
                <a:gridCol w="623455"/>
                <a:gridCol w="568036"/>
                <a:gridCol w="762000"/>
                <a:gridCol w="678873"/>
                <a:gridCol w="692727"/>
                <a:gridCol w="554182"/>
                <a:gridCol w="651164"/>
                <a:gridCol w="512618"/>
                <a:gridCol w="581891"/>
                <a:gridCol w="1390943"/>
              </a:tblGrid>
              <a:tr h="41993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Предмет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Коли-</a:t>
                      </a:r>
                      <a:r>
                        <a:rPr lang="ru-RU" sz="1300" b="1" i="0" u="none" strike="noStrike" dirty="0" err="1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чество</a:t>
                      </a:r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i="0" u="none" strike="noStrike" dirty="0" err="1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участни</a:t>
                      </a:r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-ков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Средний балл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4415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Кол.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Кол.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Кол.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Кол.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647"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2017/2018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517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0,6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23,2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34,6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41,6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4,2 </a:t>
                      </a:r>
                      <a:endParaRPr lang="en-US" sz="1300" b="1" i="0" u="none" strike="noStrike" dirty="0" smtClean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(по РСО-А 4,0)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528"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i="0" u="none" strike="noStrike" dirty="0" smtClean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2018/2019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542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0,4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93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36,2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251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46,4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4,3 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(по РСО-А 4,2)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53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2017/2018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265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0,4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0,5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0,1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3,7 </a:t>
                      </a:r>
                      <a:endParaRPr lang="en-US" sz="1300" b="1" i="0" u="none" strike="noStrike" dirty="0" smtClean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(по РСО-А 3,8)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533">
                <a:tc vMerge="1"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2018/2019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0,4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58,0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12,6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3,8 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(по РСО-А 3,8)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53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2017/2018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4,9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72,3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5,3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3,8 </a:t>
                      </a:r>
                      <a:endParaRPr lang="en-US" sz="1300" b="1" i="0" u="none" strike="noStrike" dirty="0" smtClean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(по РСО-А 3,9)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4533">
                <a:tc vMerge="1"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2018/2019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3,4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8,0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71,8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16,7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4,0 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(по РСО-А 4,1)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93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2017/2018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3,5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41,9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38,4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16,3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3,7 </a:t>
                      </a:r>
                      <a:endParaRPr lang="en-US" sz="1300" b="1" i="0" u="none" strike="noStrike" dirty="0" smtClean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(по РСО-А 3,8)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9934">
                <a:tc vMerge="1"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2018/2019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9,6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31,5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24,7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34,2</a:t>
                      </a:r>
                      <a:r>
                        <a:rPr lang="en-US" sz="13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3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3,8 </a:t>
                      </a:r>
                      <a:endParaRPr kumimoji="0" lang="en-US" sz="1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(по РСО-А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3,9)</a:t>
                      </a:r>
                    </a:p>
                  </a:txBody>
                  <a:tcPr marL="9523" marR="9523" marT="95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537019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309995"/>
            <a:ext cx="8280400" cy="5715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800" b="1" kern="1200" dirty="0" smtClean="0">
                <a:solidFill>
                  <a:srgbClr val="990000"/>
                </a:solidFill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  <a:t>ПЕРЕЧЕНЬ ОО, ПОКАЗАВШИХ НИЗКИЕ РЕЗУЛЬТАТЫ ОГЭ ПО:</a:t>
            </a:r>
            <a:br>
              <a:rPr lang="ru-RU" sz="1800" b="1" kern="1200" dirty="0" smtClean="0">
                <a:solidFill>
                  <a:srgbClr val="990000"/>
                </a:solidFill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</a:br>
            <a:r>
              <a:rPr lang="ru-RU" sz="1800" b="1" kern="1200" dirty="0" smtClean="0">
                <a:solidFill>
                  <a:srgbClr val="990000"/>
                </a:solidFill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  <a:t>ФИЗИКЕ:</a:t>
            </a:r>
            <a:endParaRPr lang="ru-RU" dirty="0">
              <a:solidFill>
                <a:srgbClr val="99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986246"/>
              </p:ext>
            </p:extLst>
          </p:nvPr>
        </p:nvGraphicFramePr>
        <p:xfrm>
          <a:off x="468313" y="1087438"/>
          <a:ext cx="8207374" cy="260613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11883"/>
                <a:gridCol w="794016"/>
                <a:gridCol w="670622"/>
                <a:gridCol w="566907"/>
                <a:gridCol w="656697"/>
                <a:gridCol w="656697"/>
                <a:gridCol w="656697"/>
                <a:gridCol w="656697"/>
                <a:gridCol w="656697"/>
                <a:gridCol w="656697"/>
                <a:gridCol w="723764"/>
              </a:tblGrid>
              <a:tr h="3097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ОО</a:t>
                      </a:r>
                      <a:endParaRPr lang="ru-RU" sz="12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Количе-ство</a:t>
                      </a:r>
                      <a:r>
                        <a:rPr lang="ru-RU" sz="1200" b="1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200" b="1" u="none" strike="noStrike" dirty="0" err="1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участни</a:t>
                      </a:r>
                      <a:r>
                        <a:rPr lang="ru-RU" sz="1200" b="1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-ков</a:t>
                      </a:r>
                      <a:endParaRPr lang="ru-RU" sz="12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2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2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2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2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Средний балл</a:t>
                      </a:r>
                      <a:endParaRPr lang="ru-RU" sz="1200" b="1" i="1" u="none" strike="noStrike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</a:tr>
              <a:tr h="5573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Кол.</a:t>
                      </a:r>
                      <a:endParaRPr lang="ru-RU" sz="12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2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Кол.</a:t>
                      </a:r>
                      <a:endParaRPr lang="ru-RU" sz="12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2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Кол.</a:t>
                      </a:r>
                      <a:endParaRPr lang="ru-RU" sz="12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2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Кол.</a:t>
                      </a:r>
                      <a:endParaRPr lang="ru-RU" sz="12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2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ВСОШ №2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25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,</a:t>
                      </a:r>
                      <a:r>
                        <a:rPr lang="en-US" sz="1200" b="1" i="0" u="none" strike="noStrike" baseline="0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75,0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2,8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</a:tr>
              <a:tr h="393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МБОУ СОШ </a:t>
                      </a:r>
                      <a:r>
                        <a:rPr lang="ru-RU" sz="1200" b="1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№ 37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3,0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</a:tr>
              <a:tr h="393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МБОУ СОШ № 39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3,0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</a:tr>
              <a:tr h="39362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МБОУ гимназия № 4</a:t>
                      </a:r>
                      <a:endParaRPr lang="ru-RU" sz="1200" b="1" i="0" u="none" strike="noStrike" dirty="0" smtClean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l" fontAlgn="b"/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3,0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3" marR="9523" marT="9538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8313" y="3860800"/>
            <a:ext cx="8207375" cy="574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  <a:t>ХИМИИ:</a:t>
            </a:r>
            <a:endParaRPr lang="ru-RU" kern="0" dirty="0">
              <a:solidFill>
                <a:srgbClr val="99000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929634"/>
              </p:ext>
            </p:extLst>
          </p:nvPr>
        </p:nvGraphicFramePr>
        <p:xfrm>
          <a:off x="468313" y="4660756"/>
          <a:ext cx="8208962" cy="14360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12177"/>
                <a:gridCol w="792093"/>
                <a:gridCol w="688068"/>
                <a:gridCol w="576780"/>
                <a:gridCol w="720084"/>
                <a:gridCol w="648076"/>
                <a:gridCol w="648076"/>
                <a:gridCol w="535363"/>
                <a:gridCol w="648076"/>
                <a:gridCol w="576068"/>
                <a:gridCol w="864101"/>
              </a:tblGrid>
              <a:tr h="2637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ОО</a:t>
                      </a:r>
                      <a:endParaRPr lang="ru-RU" sz="12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Количе-ство</a:t>
                      </a:r>
                      <a:r>
                        <a:rPr lang="ru-RU" sz="1200" b="1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ru-RU" sz="1200" b="1" u="none" strike="noStrike" dirty="0" err="1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участни</a:t>
                      </a:r>
                      <a:r>
                        <a:rPr lang="ru-RU" sz="1200" b="1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-ков</a:t>
                      </a:r>
                      <a:endParaRPr lang="ru-RU" sz="12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3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3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3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3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Средняя отметка</a:t>
                      </a:r>
                      <a:endParaRPr lang="ru-RU" sz="1200" b="1" i="1" u="none" strike="noStrike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</a:tr>
              <a:tr h="668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Кол.</a:t>
                      </a:r>
                      <a:endParaRPr lang="ru-RU" sz="12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2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Кол.</a:t>
                      </a:r>
                      <a:endParaRPr lang="ru-RU" sz="12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2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Кол.</a:t>
                      </a:r>
                      <a:endParaRPr lang="ru-RU" sz="12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2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Кол.</a:t>
                      </a:r>
                      <a:endParaRPr lang="ru-RU" sz="12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200" b="1" i="1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7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МБОУ ВСОШ №2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50,0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50,0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3,0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</a:tr>
              <a:tr h="2517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МБОУ </a:t>
                      </a:r>
                      <a:r>
                        <a:rPr lang="ru-RU" sz="1200" b="1" i="0" u="none" strike="noStrike" dirty="0" err="1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Сош</a:t>
                      </a:r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 № 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66,7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33,3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effectLst/>
                          <a:latin typeface="Georgia" panose="02040502050405020303" pitchFamily="18" charset="0"/>
                        </a:rPr>
                        <a:t>3,3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6" marR="9526" marT="9536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960242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38" y="180109"/>
            <a:ext cx="8726198" cy="762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 eaLnBrk="1" hangingPunct="1">
              <a:defRPr/>
            </a:pPr>
            <a:r>
              <a:rPr lang="ru-RU" sz="1800" b="1" kern="1200" dirty="0" smtClean="0">
                <a:solidFill>
                  <a:srgbClr val="990033"/>
                </a:solidFill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  <a:t/>
            </a:r>
            <a:br>
              <a:rPr lang="ru-RU" sz="1800" b="1" kern="1200" dirty="0" smtClean="0">
                <a:solidFill>
                  <a:srgbClr val="990033"/>
                </a:solidFill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</a:br>
            <a:r>
              <a:rPr lang="ru-RU" sz="1800" b="1" kern="1200" dirty="0" smtClean="0">
                <a:solidFill>
                  <a:srgbClr val="990033"/>
                </a:solidFill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  <a:t/>
            </a:r>
            <a:br>
              <a:rPr lang="ru-RU" sz="1800" b="1" kern="1200" dirty="0" smtClean="0">
                <a:solidFill>
                  <a:srgbClr val="990033"/>
                </a:solidFill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</a:br>
            <a:r>
              <a:rPr lang="ru-RU" sz="1800" b="1" kern="1200" dirty="0" smtClean="0">
                <a:solidFill>
                  <a:srgbClr val="990033"/>
                </a:solidFill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  <a:t>ПЕРЕЧЕНЬ ОО, ПОКАЗАВШИХ НИЗКИЕ РЕЗУЛЬТАТЫ ОГЭ ПО:</a:t>
            </a:r>
            <a:br>
              <a:rPr lang="ru-RU" sz="1800" b="1" kern="1200" dirty="0" smtClean="0">
                <a:solidFill>
                  <a:srgbClr val="990033"/>
                </a:solidFill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</a:br>
            <a:r>
              <a:rPr lang="ru-RU" sz="1800" b="1" kern="1200" dirty="0" smtClean="0">
                <a:solidFill>
                  <a:srgbClr val="990033"/>
                </a:solidFill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  <a:t/>
            </a:r>
            <a:br>
              <a:rPr lang="ru-RU" sz="1800" b="1" kern="1200" dirty="0" smtClean="0">
                <a:solidFill>
                  <a:srgbClr val="990033"/>
                </a:solidFill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</a:br>
            <a:r>
              <a:rPr lang="ru-RU" sz="1800" b="1" kern="1200" dirty="0" smtClean="0">
                <a:solidFill>
                  <a:srgbClr val="990033"/>
                </a:solidFill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  <a:t>ИСТОРИИ:</a:t>
            </a:r>
            <a:r>
              <a:rPr lang="ru-RU" sz="1800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990033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090208"/>
              </p:ext>
            </p:extLst>
          </p:nvPr>
        </p:nvGraphicFramePr>
        <p:xfrm>
          <a:off x="230043" y="1129278"/>
          <a:ext cx="8686800" cy="15700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66602"/>
                <a:gridCol w="958821"/>
                <a:gridCol w="660541"/>
                <a:gridCol w="660541"/>
                <a:gridCol w="660541"/>
                <a:gridCol w="660541"/>
                <a:gridCol w="660541"/>
                <a:gridCol w="660541"/>
                <a:gridCol w="660541"/>
                <a:gridCol w="660541"/>
                <a:gridCol w="977049"/>
              </a:tblGrid>
              <a:tr h="5222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ОО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Количест</a:t>
                      </a:r>
                      <a:r>
                        <a:rPr lang="ru-RU" sz="1200" b="1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-во </a:t>
                      </a:r>
                      <a:r>
                        <a:rPr lang="ru-RU" sz="1200" b="1" u="none" strike="noStrike" dirty="0" err="1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участни</a:t>
                      </a:r>
                      <a:r>
                        <a:rPr lang="ru-RU" sz="1200" b="1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-ков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Средняя отметка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7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Кол.</a:t>
                      </a:r>
                      <a:endParaRPr lang="ru-RU" sz="1200" b="1" i="1" u="none" strike="noStrike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Кол.</a:t>
                      </a:r>
                      <a:endParaRPr lang="ru-RU" sz="1200" b="1" i="1" u="none" strike="noStrike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200" b="1" i="1" u="none" strike="noStrike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Кол.</a:t>
                      </a:r>
                      <a:endParaRPr lang="ru-RU" sz="1200" b="1" i="1" u="none" strike="noStrike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200" b="1" i="1" u="none" strike="noStrike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Кол.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МБОУ гимназия № 16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2,0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2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МБОУ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 СОШ № 48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3,0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36550" y="2906023"/>
            <a:ext cx="8613486" cy="571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defRPr/>
            </a:pPr>
            <a:endParaRPr lang="ru-RU" sz="1800" b="1" kern="1200" dirty="0" smtClean="0">
              <a:solidFill>
                <a:srgbClr val="990033"/>
              </a:solidFill>
              <a:latin typeface="Georgia" panose="02040502050405020303" pitchFamily="18" charset="0"/>
              <a:ea typeface="Times New Roman" pitchFamily="18" charset="0"/>
              <a:cs typeface="Gautami" pitchFamily="34" charset="0"/>
            </a:endParaRPr>
          </a:p>
          <a:p>
            <a:pPr eaLnBrk="1" hangingPunct="1">
              <a:defRPr/>
            </a:pPr>
            <a:endParaRPr lang="ru-RU" sz="1800" b="1" kern="1200" dirty="0" smtClean="0">
              <a:solidFill>
                <a:srgbClr val="990033"/>
              </a:solidFill>
              <a:latin typeface="Georgia" panose="02040502050405020303" pitchFamily="18" charset="0"/>
              <a:ea typeface="Times New Roman" pitchFamily="18" charset="0"/>
              <a:cs typeface="Gautami" pitchFamily="34" charset="0"/>
            </a:endParaRPr>
          </a:p>
          <a:p>
            <a:pPr eaLnBrk="1" hangingPunct="1">
              <a:defRPr/>
            </a:pPr>
            <a:r>
              <a:rPr lang="ru-RU" sz="1800" b="1" kern="1200" dirty="0" smtClean="0">
                <a:solidFill>
                  <a:srgbClr val="990033"/>
                </a:solidFill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  <a:t>ЛИТЕРАТУРЕ:</a:t>
            </a:r>
            <a:r>
              <a:rPr lang="ru-RU" sz="1800" kern="0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kern="0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</a:br>
            <a:endParaRPr lang="ru-RU" kern="0" dirty="0">
              <a:solidFill>
                <a:srgbClr val="990033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128769"/>
              </p:ext>
            </p:extLst>
          </p:nvPr>
        </p:nvGraphicFramePr>
        <p:xfrm>
          <a:off x="263236" y="3692369"/>
          <a:ext cx="8686800" cy="25334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51709"/>
                <a:gridCol w="873714"/>
                <a:gridCol w="660541"/>
                <a:gridCol w="660541"/>
                <a:gridCol w="660541"/>
                <a:gridCol w="660541"/>
                <a:gridCol w="660541"/>
                <a:gridCol w="660541"/>
                <a:gridCol w="660541"/>
                <a:gridCol w="660541"/>
                <a:gridCol w="977049"/>
              </a:tblGrid>
              <a:tr h="5222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ОО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Количест</a:t>
                      </a:r>
                      <a:r>
                        <a:rPr lang="ru-RU" sz="1200" b="1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-во </a:t>
                      </a:r>
                      <a:r>
                        <a:rPr lang="ru-RU" sz="1200" b="1" u="none" strike="noStrike" dirty="0" err="1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участни</a:t>
                      </a:r>
                      <a:r>
                        <a:rPr lang="ru-RU" sz="1200" b="1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-ков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Средняя отметка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7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Кол.</a:t>
                      </a:r>
                      <a:endParaRPr lang="ru-RU" sz="1200" b="1" i="1" u="none" strike="noStrike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Кол.</a:t>
                      </a:r>
                      <a:endParaRPr lang="ru-RU" sz="1200" b="1" i="1" u="none" strike="noStrike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200" b="1" i="1" u="none" strike="noStrike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Кол.</a:t>
                      </a:r>
                      <a:endParaRPr lang="ru-RU" sz="1200" b="1" i="1" u="none" strike="noStrike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200" b="1" i="1" u="none" strike="noStrike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Кол.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28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МБОУ СОШ № 18</a:t>
                      </a:r>
                      <a:endParaRPr lang="ru-RU" sz="1200" b="1" i="0" u="none" strike="noStrike" kern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200" b="1" i="0" u="none" strike="noStrike" kern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200" b="1" i="0" u="none" strike="noStrike" kern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100,0</a:t>
                      </a:r>
                      <a:endParaRPr lang="ru-RU" sz="1200" b="1" i="0" u="none" strike="noStrike" kern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200" b="1" i="0" u="none" strike="noStrike" kern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</a:t>
                      </a:r>
                      <a:endParaRPr lang="ru-RU" sz="1200" b="1" i="0" u="none" strike="noStrike" kern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2,0</a:t>
                      </a:r>
                      <a:endParaRPr lang="ru-RU" sz="1200" b="1" i="0" u="none" strike="noStrike" kern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9728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МБОУ СОШ № 40</a:t>
                      </a:r>
                      <a:endParaRPr lang="ru-RU" sz="1200" b="1" i="0" u="none" strike="noStrike" kern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</a:t>
                      </a:r>
                      <a:endParaRPr lang="ru-RU" sz="1200" b="1" i="0" u="none" strike="noStrike" kern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1</a:t>
                      </a:r>
                      <a:endParaRPr lang="ru-RU" sz="1200" b="1" i="0" u="none" strike="noStrike" kern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33,3</a:t>
                      </a:r>
                      <a:endParaRPr lang="ru-RU" sz="1200" b="1" i="0" u="none" strike="noStrike" kern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</a:t>
                      </a:r>
                      <a:endParaRPr lang="ru-RU" sz="1200" b="1" i="0" u="none" strike="noStrike" kern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66,7</a:t>
                      </a:r>
                      <a:endParaRPr lang="ru-RU" sz="1200" b="1" i="0" u="none" strike="noStrike" kern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200" b="1" i="0" u="none" strike="noStrike" kern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</a:t>
                      </a:r>
                      <a:endParaRPr lang="ru-RU" sz="1200" b="1" i="0" u="none" strike="noStrike" kern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</a:t>
                      </a:r>
                      <a:endParaRPr lang="ru-RU" sz="1200" b="1" i="0" u="none" strike="noStrike" kern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0,0</a:t>
                      </a:r>
                      <a:endParaRPr lang="ru-RU" sz="1200" b="1" i="0" u="none" strike="noStrike" kern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2,7</a:t>
                      </a:r>
                      <a:endParaRPr lang="ru-RU" sz="1200" b="1" i="0" u="none" strike="noStrike" kern="1200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2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МБОУ СОШ</a:t>
                      </a:r>
                      <a:r>
                        <a:rPr lang="ru-RU" sz="1200" b="1" u="none" strike="noStrike" baseline="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 № 13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3,0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2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МБОУ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 СОШ № 34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3,0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202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МБОУ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 гимназия № 45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3,0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9392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38" y="180109"/>
            <a:ext cx="8726198" cy="762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 eaLnBrk="1" hangingPunct="1">
              <a:defRPr/>
            </a:pPr>
            <a:r>
              <a:rPr lang="ru-RU" sz="1800" b="1" kern="1200" dirty="0" smtClean="0">
                <a:solidFill>
                  <a:srgbClr val="990033"/>
                </a:solidFill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  <a:t/>
            </a:r>
            <a:br>
              <a:rPr lang="ru-RU" sz="1800" b="1" kern="1200" dirty="0" smtClean="0">
                <a:solidFill>
                  <a:srgbClr val="990033"/>
                </a:solidFill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</a:br>
            <a:r>
              <a:rPr lang="ru-RU" sz="1800" b="1" kern="1200" dirty="0" smtClean="0">
                <a:solidFill>
                  <a:srgbClr val="990033"/>
                </a:solidFill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  <a:t/>
            </a:r>
            <a:br>
              <a:rPr lang="ru-RU" sz="1800" b="1" kern="1200" dirty="0" smtClean="0">
                <a:solidFill>
                  <a:srgbClr val="990033"/>
                </a:solidFill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</a:br>
            <a:r>
              <a:rPr lang="ru-RU" sz="1800" b="1" kern="1200" dirty="0" smtClean="0">
                <a:solidFill>
                  <a:srgbClr val="990033"/>
                </a:solidFill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  <a:t>ПЕРЕЧЕНЬ ОО, ПОКАЗАВШИХ НИЗКИЕ РЕЗУЛЬТАТЫ ОГЭ ПО:</a:t>
            </a:r>
            <a:br>
              <a:rPr lang="ru-RU" sz="1800" b="1" kern="1200" dirty="0" smtClean="0">
                <a:solidFill>
                  <a:srgbClr val="990033"/>
                </a:solidFill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</a:br>
            <a:r>
              <a:rPr lang="ru-RU" sz="1800" b="1" kern="1200" dirty="0" smtClean="0">
                <a:solidFill>
                  <a:srgbClr val="990033"/>
                </a:solidFill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  <a:t/>
            </a:r>
            <a:br>
              <a:rPr lang="ru-RU" sz="1800" b="1" kern="1200" dirty="0" smtClean="0">
                <a:solidFill>
                  <a:srgbClr val="990033"/>
                </a:solidFill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</a:br>
            <a:r>
              <a:rPr lang="ru-RU" sz="1800" b="1" kern="1200" dirty="0" smtClean="0">
                <a:solidFill>
                  <a:srgbClr val="990033"/>
                </a:solidFill>
                <a:latin typeface="Georgia" panose="02040502050405020303" pitchFamily="18" charset="0"/>
                <a:ea typeface="Times New Roman" pitchFamily="18" charset="0"/>
                <a:cs typeface="Gautami" pitchFamily="34" charset="0"/>
              </a:rPr>
              <a:t>ИНФОРМАТИКЕ И ИКТ:</a:t>
            </a:r>
            <a:r>
              <a:rPr lang="ru-RU" sz="1800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990033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048294"/>
              </p:ext>
            </p:extLst>
          </p:nvPr>
        </p:nvGraphicFramePr>
        <p:xfrm>
          <a:off x="228600" y="1586478"/>
          <a:ext cx="8686800" cy="23509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66602"/>
                <a:gridCol w="958821"/>
                <a:gridCol w="660541"/>
                <a:gridCol w="660541"/>
                <a:gridCol w="660541"/>
                <a:gridCol w="660541"/>
                <a:gridCol w="660541"/>
                <a:gridCol w="660541"/>
                <a:gridCol w="660541"/>
                <a:gridCol w="660541"/>
                <a:gridCol w="977049"/>
              </a:tblGrid>
              <a:tr h="4704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ОО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Количест</a:t>
                      </a:r>
                      <a:r>
                        <a:rPr lang="ru-RU" sz="1200" b="1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-во </a:t>
                      </a:r>
                      <a:r>
                        <a:rPr lang="ru-RU" sz="1200" b="1" u="none" strike="noStrike" dirty="0" err="1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участни</a:t>
                      </a:r>
                      <a:r>
                        <a:rPr lang="ru-RU" sz="1200" b="1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-ков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3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4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Средняя отметка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7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Кол.</a:t>
                      </a:r>
                      <a:endParaRPr lang="ru-RU" sz="1200" b="1" i="1" u="none" strike="noStrike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Кол.</a:t>
                      </a:r>
                      <a:endParaRPr lang="ru-RU" sz="1200" b="1" i="1" u="none" strike="noStrike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200" b="1" i="1" u="none" strike="noStrike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Кол.</a:t>
                      </a:r>
                      <a:endParaRPr lang="ru-RU" sz="1200" b="1" i="1" u="none" strike="noStrike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200" b="1" i="1" u="none" strike="noStrike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Кол.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%</a:t>
                      </a:r>
                      <a:endParaRPr lang="ru-RU" sz="1200" b="1" i="1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МБОУ СОШ</a:t>
                      </a:r>
                      <a:r>
                        <a:rPr lang="ru-RU" sz="1200" b="1" u="none" strike="noStrike" baseline="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 №25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14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35,7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57,1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7,1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2,7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335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МБОУ</a:t>
                      </a:r>
                      <a:r>
                        <a:rPr lang="ru-RU" sz="1200" b="1" i="0" u="none" strike="noStrike" baseline="0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 СОШ № 37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3,0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43671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Arial" pitchFamily="34" charset="0"/>
                        </a:rPr>
                        <a:t>МБОУ гимназия № 4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3,0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50286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МБОУ СОШ № 11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990033"/>
                          </a:solidFill>
                          <a:effectLst/>
                          <a:latin typeface="Georgia" panose="02040502050405020303" pitchFamily="18" charset="0"/>
                        </a:rPr>
                        <a:t>3,0</a:t>
                      </a:r>
                      <a:endParaRPr lang="ru-RU" sz="1200" b="1" i="0" u="none" strike="noStrike" dirty="0">
                        <a:solidFill>
                          <a:srgbClr val="990033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3794" name="Picture 2" descr="F:\Для совещания по результатам ЕГЭ и ОГЭ\o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1100"/>
            <a:ext cx="91440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0924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Для совещания по результатам ЕГЭ и ОГЭ\316c605ef95c4d05c5c12cc987e3ddd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300038"/>
            <a:ext cx="11430000" cy="745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43000" y="0"/>
            <a:ext cx="11430000" cy="158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8284" y="2100560"/>
            <a:ext cx="80070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60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6000" b="1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84556" y="6119792"/>
            <a:ext cx="425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E-mail</a:t>
            </a:r>
            <a:r>
              <a:rPr lang="ru-RU" sz="1200" b="1" dirty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en-US" sz="1200" b="1" dirty="0">
                <a:solidFill>
                  <a:schemeClr val="bg1">
                    <a:lumMod val="25000"/>
                  </a:schemeClr>
                </a:solidFill>
              </a:rPr>
              <a:t>obrazovanie-ams@rso-a.ru</a:t>
            </a:r>
            <a:endParaRPr lang="ru-RU" sz="1200" b="1" dirty="0">
              <a:solidFill>
                <a:schemeClr val="bg1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  <a:hlinkClick r:id="rId5"/>
              </a:rPr>
              <a:t>http://www.uo15.ru</a:t>
            </a:r>
            <a:r>
              <a:rPr lang="en-US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 – </a:t>
            </a:r>
            <a:r>
              <a:rPr lang="ru-RU" sz="1200" b="1" dirty="0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официальный адрес сайта Управления образования АМС </a:t>
            </a:r>
            <a:r>
              <a:rPr lang="ru-RU" sz="1200" b="1" dirty="0" err="1" smtClean="0">
                <a:solidFill>
                  <a:schemeClr val="bg1">
                    <a:lumMod val="25000"/>
                  </a:schemeClr>
                </a:solidFill>
                <a:latin typeface="Georgia" panose="02040502050405020303" pitchFamily="18" charset="0"/>
              </a:rPr>
              <a:t>г.Владикавказа</a:t>
            </a:r>
            <a:endParaRPr lang="en-US" sz="1200" b="1" dirty="0">
              <a:solidFill>
                <a:schemeClr val="bg1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1663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РЕЙТИНГ МУНИЦИПАЛЬНЫХ ОБРАЗОВАНИЙ ПО ОБЪЕКТИВНОСТИ ОЦЕНОЧНЫХ ПРОЦЕДУР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218266"/>
              </p:ext>
            </p:extLst>
          </p:nvPr>
        </p:nvGraphicFramePr>
        <p:xfrm>
          <a:off x="370936" y="1047832"/>
          <a:ext cx="8229600" cy="1986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8"/>
                <a:gridCol w="1881972"/>
                <a:gridCol w="2057690"/>
                <a:gridCol w="2057690"/>
              </a:tblGrid>
              <a:tr h="1636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участников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ВПР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признаками необъективных результатов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ВПР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r>
                        <a:rPr lang="ru-RU" sz="2000" spc="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признаками необъективных результатов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ВПР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2019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24" marR="6272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9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Владикавказ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724" marR="62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76045" y="3403770"/>
            <a:ext cx="83158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Школы, показавшие необъективные результаты </a:t>
            </a:r>
          </a:p>
          <a:p>
            <a:pPr lvl="0"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динамике 2-х и 3-х лет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7423895"/>
              </p:ext>
            </p:extLst>
          </p:nvPr>
        </p:nvGraphicFramePr>
        <p:xfrm>
          <a:off x="319177" y="4261449"/>
          <a:ext cx="8229600" cy="19891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1392"/>
                <a:gridCol w="2971392"/>
                <a:gridCol w="760966"/>
                <a:gridCol w="762925"/>
                <a:gridCol w="762925"/>
              </a:tblGrid>
              <a:tr h="465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886" marR="5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886" marR="5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886" marR="5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886" marR="5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886" marR="5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6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Владикавказ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886" marR="5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№37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886" marR="5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886" marR="5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886" marR="5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886" marR="5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96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№21 им. Героя России Семенова </a:t>
                      </a:r>
                      <a:r>
                        <a:rPr lang="ru-RU" sz="2000" b="1" dirty="0" err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Д.В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886" marR="5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886" marR="5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886" marR="5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886" marR="52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69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017436"/>
              </p:ext>
            </p:extLst>
          </p:nvPr>
        </p:nvGraphicFramePr>
        <p:xfrm>
          <a:off x="172528" y="1625072"/>
          <a:ext cx="8678172" cy="30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1062"/>
                <a:gridCol w="1985091"/>
                <a:gridCol w="1665896"/>
                <a:gridCol w="1209937"/>
                <a:gridCol w="1335103"/>
                <a:gridCol w="1681083"/>
              </a:tblGrid>
              <a:tr h="1115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обучающихся с необъективными результатами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ГИА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СПО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8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№36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Русск.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№44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Русск.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№46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Математ.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№15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Русск.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№31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Математ.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 №21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Математ.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83" marR="514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9381" y="168316"/>
            <a:ext cx="878378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620713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 организации РСО-Алания </a:t>
            </a:r>
          </a:p>
          <a:p>
            <a:pPr algn="ctr">
              <a:tabLst>
                <a:tab pos="620713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необъективным оцениванием образовательных результатов выпускников </a:t>
            </a:r>
          </a:p>
          <a:p>
            <a:pPr algn="ctr">
              <a:tabLst>
                <a:tab pos="620713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классов в сравнении с результатами мониторинга СПО</a:t>
            </a: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620713" algn="l"/>
              </a:tabLst>
            </a:pPr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9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007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699" y="1857375"/>
            <a:ext cx="7281263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b="1" dirty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Результаты государственной итоговой аттестации выпускников - основной критерий, определяющий уровень образования</a:t>
            </a:r>
            <a:br>
              <a:rPr lang="ru-RU" altLang="ru-RU" sz="3600" b="1" dirty="0">
                <a:solidFill>
                  <a:srgbClr val="99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31611"/>
            <a:ext cx="8229600" cy="2263140"/>
          </a:xfrm>
        </p:spPr>
      </p:pic>
    </p:spTree>
    <p:extLst>
      <p:ext uri="{BB962C8B-B14F-4D97-AF65-F5344CB8AC3E}">
        <p14:creationId xmlns:p14="http://schemas.microsoft.com/office/powerpoint/2010/main" val="551572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573235"/>
              </p:ext>
            </p:extLst>
          </p:nvPr>
        </p:nvGraphicFramePr>
        <p:xfrm>
          <a:off x="395536" y="1538188"/>
          <a:ext cx="8512918" cy="2519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5126"/>
                <a:gridCol w="2966236"/>
                <a:gridCol w="2811556"/>
              </a:tblGrid>
              <a:tr h="162064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 образования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аннулированных работ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аннулированных работ от количества участников ГИА в м/о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859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Владикавказ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55358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Количество аннулированных работ участников ГИА в 2019 году 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нарушение порядка проведения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8149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статистика нарушений процедуры ЕГЭ в ППЭ 2019 году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56916"/>
            <a:ext cx="8679816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3548" y="122428"/>
            <a:ext cx="8238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ШКОЛЫ, ВЫПУСКНИКИ КОТОРЫХ ДОПУСТИЛИ НАИБОЛЬШЕЕ КОЛИЧЕСТВО НАРУШЕНИЙ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176061"/>
              </p:ext>
            </p:extLst>
          </p:nvPr>
        </p:nvGraphicFramePr>
        <p:xfrm>
          <a:off x="257148" y="1021755"/>
          <a:ext cx="8651325" cy="5240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3480"/>
                <a:gridCol w="3522113"/>
                <a:gridCol w="3035732"/>
              </a:tblGrid>
              <a:tr h="4990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район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нарушений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548">
                <a:tc rowSpan="19"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Владикавказ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ВСОШ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548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34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548">
                <a:tc vMerge="1">
                  <a:txBody>
                    <a:bodyPr/>
                    <a:lstStyle/>
                    <a:p>
                      <a:pPr algn="ctr"/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548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548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МАОУ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БСОШ № 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548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40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548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гимназия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548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44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548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46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548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21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548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50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548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42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548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21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548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22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548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СОШ № 29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548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31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548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43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548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 48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548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СОШ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 Балта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724" marR="4872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1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36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Виды допущенных нарушений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7550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и</a:t>
            </a:r>
            <a:r>
              <a:rPr lang="ru-RU" b="1" dirty="0" smtClean="0"/>
              <a:t>спользование средств связи</a:t>
            </a:r>
          </a:p>
          <a:p>
            <a:r>
              <a:rPr lang="ru-RU" b="1" dirty="0"/>
              <a:t>р</a:t>
            </a:r>
            <a:r>
              <a:rPr lang="ru-RU" b="1" dirty="0" smtClean="0"/>
              <a:t>азмещение КИМ в сети Интернет</a:t>
            </a:r>
          </a:p>
          <a:p>
            <a:r>
              <a:rPr lang="ru-RU" b="1" dirty="0"/>
              <a:t>в</a:t>
            </a:r>
            <a:r>
              <a:rPr lang="ru-RU" b="1" dirty="0" smtClean="0"/>
              <a:t>ынос КИМ</a:t>
            </a:r>
          </a:p>
          <a:p>
            <a:r>
              <a:rPr lang="ru-RU" b="1" dirty="0"/>
              <a:t>н</a:t>
            </a:r>
            <a:r>
              <a:rPr lang="ru-RU" b="1" dirty="0" smtClean="0"/>
              <a:t>аличие письменных заметок (шпаргалок)</a:t>
            </a:r>
          </a:p>
          <a:p>
            <a:r>
              <a:rPr lang="ru-RU" b="1" dirty="0"/>
              <a:t>р</a:t>
            </a:r>
            <a:r>
              <a:rPr lang="ru-RU" b="1" dirty="0" smtClean="0"/>
              <a:t>азговоры между участниками ГИА</a:t>
            </a:r>
          </a:p>
          <a:p>
            <a:r>
              <a:rPr lang="ru-RU" b="1" dirty="0"/>
              <a:t>п</a:t>
            </a:r>
            <a:r>
              <a:rPr lang="ru-RU" b="1" dirty="0" smtClean="0"/>
              <a:t>рочие (участник списывает у другого участника, увеличение времени продолжительности экзамена, плохой обзор камеры, не видно станцию печати и др.)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2710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схемы книгохранилища [1]">
  <a:themeElements>
    <a:clrScheme name="Шаблон схемы книгохранилища 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 [1]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Шаблон схемы книгохранилища [1]">
  <a:themeElements>
    <a:clrScheme name="Шаблон схемы книгохранилища 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 [1]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карта России</Template>
  <TotalTime>3270</TotalTime>
  <Words>5489</Words>
  <Application>Microsoft Office PowerPoint</Application>
  <PresentationFormat>Экран (4:3)</PresentationFormat>
  <Paragraphs>2418</Paragraphs>
  <Slides>38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38</vt:i4>
      </vt:variant>
    </vt:vector>
  </HeadingPairs>
  <TitlesOfParts>
    <vt:vector size="56" baseType="lpstr">
      <vt:lpstr>Arial Unicode MS</vt:lpstr>
      <vt:lpstr>Arial</vt:lpstr>
      <vt:lpstr>Calibri</vt:lpstr>
      <vt:lpstr>Century Gothic</vt:lpstr>
      <vt:lpstr>Consolas</vt:lpstr>
      <vt:lpstr>Gautami</vt:lpstr>
      <vt:lpstr>Georgia</vt:lpstr>
      <vt:lpstr>Rod</vt:lpstr>
      <vt:lpstr>Times New Roman</vt:lpstr>
      <vt:lpstr>Шаблон схемы книгохранилища [1]</vt:lpstr>
      <vt:lpstr>Тема Office</vt:lpstr>
      <vt:lpstr>1_Тема Office</vt:lpstr>
      <vt:lpstr>2_Тема Office</vt:lpstr>
      <vt:lpstr>3_Тема Office</vt:lpstr>
      <vt:lpstr>4_Тема Office</vt:lpstr>
      <vt:lpstr>8_Тема Office</vt:lpstr>
      <vt:lpstr>1_Шаблон схемы книгохранилища [1]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государственной итоговой аттестации выпускников - основной критерий, определяющий уровень образования </vt:lpstr>
      <vt:lpstr>Презентация PowerPoint</vt:lpstr>
      <vt:lpstr>Презентация PowerPoint</vt:lpstr>
      <vt:lpstr>Виды допущенных нарушений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Количество и доля выпускников, оставшихся без аттестата по г.Владикавказу за 3 года</vt:lpstr>
      <vt:lpstr>Причины, по которым выпускники текущего года не получили аттестаты в основной период ГИА-11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ОГЭ ПО ПРЕДМЕТАМ ПО ВЫБОРУ</vt:lpstr>
      <vt:lpstr>РЕЗУЛЬТАТЫ ОГЭ ПО ПРЕДМЕТАМ ПО ВЫБОРУ</vt:lpstr>
      <vt:lpstr>ПЕРЕЧЕНЬ ОО, ПОКАЗАВШИХ НИЗКИЕ РЕЗУЛЬТАТЫ ОГЭ ПО: ФИЗИКЕ:</vt:lpstr>
      <vt:lpstr>  ПЕРЕЧЕНЬ ОО, ПОКАЗАВШИХ НИЗКИЕ РЕЗУЛЬТАТЫ ОГЭ ПО:  ИСТОРИИ: </vt:lpstr>
      <vt:lpstr>  ПЕРЕЧЕНЬ ОО, ПОКАЗАВШИХ НИЗКИЕ РЕЗУЛЬТАТЫ ОГЭ ПО:  ИНФОРМАТИКЕ И ИКТ: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276</cp:revision>
  <dcterms:created xsi:type="dcterms:W3CDTF">2013-08-23T18:55:29Z</dcterms:created>
  <dcterms:modified xsi:type="dcterms:W3CDTF">2021-08-08T16:08:04Z</dcterms:modified>
</cp:coreProperties>
</file>