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57"/>
  </p:notesMasterIdLst>
  <p:sldIdLst>
    <p:sldId id="314" r:id="rId2"/>
    <p:sldId id="351" r:id="rId3"/>
    <p:sldId id="359" r:id="rId4"/>
    <p:sldId id="360" r:id="rId5"/>
    <p:sldId id="379" r:id="rId6"/>
    <p:sldId id="388" r:id="rId7"/>
    <p:sldId id="361" r:id="rId8"/>
    <p:sldId id="362" r:id="rId9"/>
    <p:sldId id="454" r:id="rId10"/>
    <p:sldId id="386" r:id="rId11"/>
    <p:sldId id="410" r:id="rId12"/>
    <p:sldId id="387" r:id="rId13"/>
    <p:sldId id="411" r:id="rId14"/>
    <p:sldId id="402" r:id="rId15"/>
    <p:sldId id="404" r:id="rId16"/>
    <p:sldId id="403" r:id="rId17"/>
    <p:sldId id="406" r:id="rId18"/>
    <p:sldId id="401" r:id="rId19"/>
    <p:sldId id="363" r:id="rId20"/>
    <p:sldId id="407" r:id="rId21"/>
    <p:sldId id="365" r:id="rId22"/>
    <p:sldId id="352" r:id="rId23"/>
    <p:sldId id="431" r:id="rId24"/>
    <p:sldId id="449" r:id="rId25"/>
    <p:sldId id="377" r:id="rId26"/>
    <p:sldId id="369" r:id="rId27"/>
    <p:sldId id="452" r:id="rId28"/>
    <p:sldId id="450" r:id="rId29"/>
    <p:sldId id="451" r:id="rId30"/>
    <p:sldId id="427" r:id="rId31"/>
    <p:sldId id="429" r:id="rId32"/>
    <p:sldId id="428" r:id="rId33"/>
    <p:sldId id="430" r:id="rId34"/>
    <p:sldId id="424" r:id="rId35"/>
    <p:sldId id="426" r:id="rId36"/>
    <p:sldId id="425" r:id="rId37"/>
    <p:sldId id="448" r:id="rId38"/>
    <p:sldId id="381" r:id="rId39"/>
    <p:sldId id="378" r:id="rId40"/>
    <p:sldId id="357" r:id="rId41"/>
    <p:sldId id="432" r:id="rId42"/>
    <p:sldId id="434" r:id="rId43"/>
    <p:sldId id="433" r:id="rId44"/>
    <p:sldId id="438" r:id="rId45"/>
    <p:sldId id="442" r:id="rId46"/>
    <p:sldId id="447" r:id="rId47"/>
    <p:sldId id="444" r:id="rId48"/>
    <p:sldId id="419" r:id="rId49"/>
    <p:sldId id="421" r:id="rId50"/>
    <p:sldId id="422" r:id="rId51"/>
    <p:sldId id="413" r:id="rId52"/>
    <p:sldId id="415" r:id="rId53"/>
    <p:sldId id="417" r:id="rId54"/>
    <p:sldId id="385" r:id="rId55"/>
    <p:sldId id="384" r:id="rId5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9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540B9B-15E7-49CF-8EE5-8D8874CF3C5C}" type="doc">
      <dgm:prSet loTypeId="urn:microsoft.com/office/officeart/2005/8/layout/cycle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B1CBDF3-5D09-4313-8828-1A95FC704583}">
      <dgm:prSet phldrT="[Текст]"/>
      <dgm:spPr/>
      <dgm:t>
        <a:bodyPr/>
        <a:lstStyle/>
        <a:p>
          <a:r>
            <a:rPr lang="ru-RU" b="1" dirty="0" smtClean="0"/>
            <a:t>МБДОУ №52</a:t>
          </a:r>
          <a:endParaRPr lang="ru-RU" b="1" dirty="0"/>
        </a:p>
      </dgm:t>
    </dgm:pt>
    <dgm:pt modelId="{76801396-33D5-4AD4-8B9C-8335AE46C501}" type="parTrans" cxnId="{E5514F4F-0599-46C6-8861-4CA91271A0D1}">
      <dgm:prSet/>
      <dgm:spPr/>
      <dgm:t>
        <a:bodyPr/>
        <a:lstStyle/>
        <a:p>
          <a:endParaRPr lang="ru-RU"/>
        </a:p>
      </dgm:t>
    </dgm:pt>
    <dgm:pt modelId="{1A05398F-E0EB-4965-9BFA-2E7346E29B5C}" type="sibTrans" cxnId="{E5514F4F-0599-46C6-8861-4CA91271A0D1}">
      <dgm:prSet/>
      <dgm:spPr/>
      <dgm:t>
        <a:bodyPr/>
        <a:lstStyle/>
        <a:p>
          <a:endParaRPr lang="ru-RU"/>
        </a:p>
      </dgm:t>
    </dgm:pt>
    <dgm:pt modelId="{C4FDD5C5-A37D-4B69-AF59-C381DBB232EF}">
      <dgm:prSet phldrT="[Текст]"/>
      <dgm:spPr/>
      <dgm:t>
        <a:bodyPr/>
        <a:lstStyle/>
        <a:p>
          <a:r>
            <a:rPr lang="ru-RU" b="1" dirty="0" smtClean="0"/>
            <a:t>МБДОУ №59</a:t>
          </a:r>
          <a:endParaRPr lang="ru-RU" b="1" dirty="0"/>
        </a:p>
      </dgm:t>
    </dgm:pt>
    <dgm:pt modelId="{8676164C-F4A2-4F84-8FD9-EFE055931E73}" type="parTrans" cxnId="{43EF2A7A-3FD2-4A09-AFE8-DE6D5754D64D}">
      <dgm:prSet/>
      <dgm:spPr/>
      <dgm:t>
        <a:bodyPr/>
        <a:lstStyle/>
        <a:p>
          <a:endParaRPr lang="ru-RU"/>
        </a:p>
      </dgm:t>
    </dgm:pt>
    <dgm:pt modelId="{3AB3162A-3C3D-41E2-A283-EAE79607FCAD}" type="sibTrans" cxnId="{43EF2A7A-3FD2-4A09-AFE8-DE6D5754D64D}">
      <dgm:prSet/>
      <dgm:spPr/>
      <dgm:t>
        <a:bodyPr/>
        <a:lstStyle/>
        <a:p>
          <a:endParaRPr lang="ru-RU"/>
        </a:p>
      </dgm:t>
    </dgm:pt>
    <dgm:pt modelId="{9245DBEC-8AE8-4E1C-B365-F3B1D6D9671A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/>
            <a:t>МБДОУ №77</a:t>
          </a:r>
          <a:endParaRPr lang="ru-RU" b="1" dirty="0"/>
        </a:p>
      </dgm:t>
    </dgm:pt>
    <dgm:pt modelId="{C7D075E3-807C-4B58-BC91-47A8D5D3AFE5}" type="parTrans" cxnId="{D59FE410-2E04-4E6B-9678-5C9BDE14F864}">
      <dgm:prSet/>
      <dgm:spPr/>
      <dgm:t>
        <a:bodyPr/>
        <a:lstStyle/>
        <a:p>
          <a:endParaRPr lang="ru-RU"/>
        </a:p>
      </dgm:t>
    </dgm:pt>
    <dgm:pt modelId="{9906E7CD-AE54-48D6-9A2B-0A6757767AC9}" type="sibTrans" cxnId="{D59FE410-2E04-4E6B-9678-5C9BDE14F864}">
      <dgm:prSet/>
      <dgm:spPr/>
      <dgm:t>
        <a:bodyPr/>
        <a:lstStyle/>
        <a:p>
          <a:endParaRPr lang="ru-RU"/>
        </a:p>
      </dgm:t>
    </dgm:pt>
    <dgm:pt modelId="{DC8D81F0-A5C6-472D-86A3-CC5B99E3606F}">
      <dgm:prSet phldrT="[Текст]"/>
      <dgm:spPr/>
      <dgm:t>
        <a:bodyPr/>
        <a:lstStyle/>
        <a:p>
          <a:r>
            <a:rPr lang="ru-RU" b="1" dirty="0" smtClean="0"/>
            <a:t>МБДОУ ЦРР №95</a:t>
          </a:r>
          <a:endParaRPr lang="ru-RU" b="1" dirty="0"/>
        </a:p>
      </dgm:t>
    </dgm:pt>
    <dgm:pt modelId="{352002AD-BBDB-4F9D-8048-430FF02A237C}" type="parTrans" cxnId="{2C74E9A5-C774-4AF6-AA01-F3D472486AD5}">
      <dgm:prSet/>
      <dgm:spPr/>
      <dgm:t>
        <a:bodyPr/>
        <a:lstStyle/>
        <a:p>
          <a:endParaRPr lang="ru-RU"/>
        </a:p>
      </dgm:t>
    </dgm:pt>
    <dgm:pt modelId="{AB3B5586-1F1C-483E-BEE0-307E728F8C81}" type="sibTrans" cxnId="{2C74E9A5-C774-4AF6-AA01-F3D472486AD5}">
      <dgm:prSet/>
      <dgm:spPr/>
      <dgm:t>
        <a:bodyPr/>
        <a:lstStyle/>
        <a:p>
          <a:endParaRPr lang="ru-RU"/>
        </a:p>
      </dgm:t>
    </dgm:pt>
    <dgm:pt modelId="{8F22E4FF-60C9-41F1-8C3E-4BE3C6FAFD16}">
      <dgm:prSet phldrT="[Текст]"/>
      <dgm:spPr/>
      <dgm:t>
        <a:bodyPr/>
        <a:lstStyle/>
        <a:p>
          <a:r>
            <a:rPr lang="ru-RU" b="1" dirty="0" smtClean="0"/>
            <a:t>МБДОУ №96 </a:t>
          </a:r>
          <a:endParaRPr lang="ru-RU" b="1" dirty="0"/>
        </a:p>
      </dgm:t>
    </dgm:pt>
    <dgm:pt modelId="{A197B107-BFD7-40EF-B6B0-8B17E18DCEF7}" type="parTrans" cxnId="{8CCA98AF-7E5A-4BBB-9D19-97193972B399}">
      <dgm:prSet/>
      <dgm:spPr/>
      <dgm:t>
        <a:bodyPr/>
        <a:lstStyle/>
        <a:p>
          <a:endParaRPr lang="ru-RU"/>
        </a:p>
      </dgm:t>
    </dgm:pt>
    <dgm:pt modelId="{1F9D3E43-2793-4E23-89A9-AF5AD8A10C0B}" type="sibTrans" cxnId="{8CCA98AF-7E5A-4BBB-9D19-97193972B399}">
      <dgm:prSet/>
      <dgm:spPr/>
      <dgm:t>
        <a:bodyPr/>
        <a:lstStyle/>
        <a:p>
          <a:endParaRPr lang="ru-RU"/>
        </a:p>
      </dgm:t>
    </dgm:pt>
    <dgm:pt modelId="{4FE2091B-13A7-4DF7-85EE-D72C41A4477E}" type="pres">
      <dgm:prSet presAssocID="{A9540B9B-15E7-49CF-8EE5-8D8874CF3C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DD953D-8515-45E8-AFD9-1F18B02F49E5}" type="pres">
      <dgm:prSet presAssocID="{A9540B9B-15E7-49CF-8EE5-8D8874CF3C5C}" presName="cycle" presStyleCnt="0"/>
      <dgm:spPr/>
    </dgm:pt>
    <dgm:pt modelId="{2C0B28C9-9494-4E90-86FD-003C343A93E2}" type="pres">
      <dgm:prSet presAssocID="{8B1CBDF3-5D09-4313-8828-1A95FC704583}" presName="nodeFirstNode" presStyleLbl="node1" presStyleIdx="0" presStyleCnt="5" custScaleX="152275" custScaleY="177101" custRadScaleRad="80856" custRadScaleInc="-3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42879-3D5E-4A2B-9A3B-DAD5BB38B1B5}" type="pres">
      <dgm:prSet presAssocID="{1A05398F-E0EB-4965-9BFA-2E7346E29B5C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131965C1-145C-4AE3-B62B-9C91EBB83AFA}" type="pres">
      <dgm:prSet presAssocID="{C4FDD5C5-A37D-4B69-AF59-C381DBB232EF}" presName="nodeFollowingNodes" presStyleLbl="node1" presStyleIdx="1" presStyleCnt="5" custScaleX="152275" custScaleY="177101" custRadScaleRad="195422" custRadScaleInc="14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E894C-B580-45B4-BB77-3B19D1CCE050}" type="pres">
      <dgm:prSet presAssocID="{9245DBEC-8AE8-4E1C-B365-F3B1D6D9671A}" presName="nodeFollowingNodes" presStyleLbl="node1" presStyleIdx="2" presStyleCnt="5" custScaleX="152275" custScaleY="177101" custRadScaleRad="173226" custRadScaleInc="-43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E8751-5F8E-47B2-981E-9068B84EE418}" type="pres">
      <dgm:prSet presAssocID="{DC8D81F0-A5C6-472D-86A3-CC5B99E3606F}" presName="nodeFollowingNodes" presStyleLbl="node1" presStyleIdx="3" presStyleCnt="5" custScaleX="152275" custScaleY="177101" custRadScaleRad="169649" custRadScaleInc="43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F715F-244E-491A-97E1-5533F46A8830}" type="pres">
      <dgm:prSet presAssocID="{8F22E4FF-60C9-41F1-8C3E-4BE3C6FAFD16}" presName="nodeFollowingNodes" presStyleLbl="node1" presStyleIdx="4" presStyleCnt="5" custScaleX="152275" custScaleY="177101" custRadScaleRad="195695" custRadScaleInc="-13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7B5497-8D6E-4233-BA72-6B5B88C1761B}" type="presOf" srcId="{C4FDD5C5-A37D-4B69-AF59-C381DBB232EF}" destId="{131965C1-145C-4AE3-B62B-9C91EBB83AFA}" srcOrd="0" destOrd="0" presId="urn:microsoft.com/office/officeart/2005/8/layout/cycle3"/>
    <dgm:cxn modelId="{D685CB90-7EDD-4E28-9C64-166AC675BDA7}" type="presOf" srcId="{DC8D81F0-A5C6-472D-86A3-CC5B99E3606F}" destId="{6F8E8751-5F8E-47B2-981E-9068B84EE418}" srcOrd="0" destOrd="0" presId="urn:microsoft.com/office/officeart/2005/8/layout/cycle3"/>
    <dgm:cxn modelId="{D59FE410-2E04-4E6B-9678-5C9BDE14F864}" srcId="{A9540B9B-15E7-49CF-8EE5-8D8874CF3C5C}" destId="{9245DBEC-8AE8-4E1C-B365-F3B1D6D9671A}" srcOrd="2" destOrd="0" parTransId="{C7D075E3-807C-4B58-BC91-47A8D5D3AFE5}" sibTransId="{9906E7CD-AE54-48D6-9A2B-0A6757767AC9}"/>
    <dgm:cxn modelId="{43EF2A7A-3FD2-4A09-AFE8-DE6D5754D64D}" srcId="{A9540B9B-15E7-49CF-8EE5-8D8874CF3C5C}" destId="{C4FDD5C5-A37D-4B69-AF59-C381DBB232EF}" srcOrd="1" destOrd="0" parTransId="{8676164C-F4A2-4F84-8FD9-EFE055931E73}" sibTransId="{3AB3162A-3C3D-41E2-A283-EAE79607FCAD}"/>
    <dgm:cxn modelId="{D66FFB7F-35FC-4123-8E6A-6D30093C234E}" type="presOf" srcId="{1A05398F-E0EB-4965-9BFA-2E7346E29B5C}" destId="{E9942879-3D5E-4A2B-9A3B-DAD5BB38B1B5}" srcOrd="0" destOrd="0" presId="urn:microsoft.com/office/officeart/2005/8/layout/cycle3"/>
    <dgm:cxn modelId="{5A8D6769-F65C-46AD-969D-F4EFAF564A6B}" type="presOf" srcId="{A9540B9B-15E7-49CF-8EE5-8D8874CF3C5C}" destId="{4FE2091B-13A7-4DF7-85EE-D72C41A4477E}" srcOrd="0" destOrd="0" presId="urn:microsoft.com/office/officeart/2005/8/layout/cycle3"/>
    <dgm:cxn modelId="{8CCA98AF-7E5A-4BBB-9D19-97193972B399}" srcId="{A9540B9B-15E7-49CF-8EE5-8D8874CF3C5C}" destId="{8F22E4FF-60C9-41F1-8C3E-4BE3C6FAFD16}" srcOrd="4" destOrd="0" parTransId="{A197B107-BFD7-40EF-B6B0-8B17E18DCEF7}" sibTransId="{1F9D3E43-2793-4E23-89A9-AF5AD8A10C0B}"/>
    <dgm:cxn modelId="{0951E389-208D-413F-85E6-FD4D0D94729B}" type="presOf" srcId="{8B1CBDF3-5D09-4313-8828-1A95FC704583}" destId="{2C0B28C9-9494-4E90-86FD-003C343A93E2}" srcOrd="0" destOrd="0" presId="urn:microsoft.com/office/officeart/2005/8/layout/cycle3"/>
    <dgm:cxn modelId="{C52DE8EA-A89A-44C9-BE89-8C93E56AAD22}" type="presOf" srcId="{9245DBEC-8AE8-4E1C-B365-F3B1D6D9671A}" destId="{CB6E894C-B580-45B4-BB77-3B19D1CCE050}" srcOrd="0" destOrd="0" presId="urn:microsoft.com/office/officeart/2005/8/layout/cycle3"/>
    <dgm:cxn modelId="{2C74E9A5-C774-4AF6-AA01-F3D472486AD5}" srcId="{A9540B9B-15E7-49CF-8EE5-8D8874CF3C5C}" destId="{DC8D81F0-A5C6-472D-86A3-CC5B99E3606F}" srcOrd="3" destOrd="0" parTransId="{352002AD-BBDB-4F9D-8048-430FF02A237C}" sibTransId="{AB3B5586-1F1C-483E-BEE0-307E728F8C81}"/>
    <dgm:cxn modelId="{8B3AE4B7-4185-40F9-90E9-C96FD3705F00}" type="presOf" srcId="{8F22E4FF-60C9-41F1-8C3E-4BE3C6FAFD16}" destId="{707F715F-244E-491A-97E1-5533F46A8830}" srcOrd="0" destOrd="0" presId="urn:microsoft.com/office/officeart/2005/8/layout/cycle3"/>
    <dgm:cxn modelId="{E5514F4F-0599-46C6-8861-4CA91271A0D1}" srcId="{A9540B9B-15E7-49CF-8EE5-8D8874CF3C5C}" destId="{8B1CBDF3-5D09-4313-8828-1A95FC704583}" srcOrd="0" destOrd="0" parTransId="{76801396-33D5-4AD4-8B9C-8335AE46C501}" sibTransId="{1A05398F-E0EB-4965-9BFA-2E7346E29B5C}"/>
    <dgm:cxn modelId="{FC890200-2E36-4879-A97E-582F8847847E}" type="presParOf" srcId="{4FE2091B-13A7-4DF7-85EE-D72C41A4477E}" destId="{45DD953D-8515-45E8-AFD9-1F18B02F49E5}" srcOrd="0" destOrd="0" presId="urn:microsoft.com/office/officeart/2005/8/layout/cycle3"/>
    <dgm:cxn modelId="{F97AD38F-3B1F-4034-AB0D-D326B8FCB03E}" type="presParOf" srcId="{45DD953D-8515-45E8-AFD9-1F18B02F49E5}" destId="{2C0B28C9-9494-4E90-86FD-003C343A93E2}" srcOrd="0" destOrd="0" presId="urn:microsoft.com/office/officeart/2005/8/layout/cycle3"/>
    <dgm:cxn modelId="{946FC895-91DD-4DF0-87B3-FB4AF07E2F4D}" type="presParOf" srcId="{45DD953D-8515-45E8-AFD9-1F18B02F49E5}" destId="{E9942879-3D5E-4A2B-9A3B-DAD5BB38B1B5}" srcOrd="1" destOrd="0" presId="urn:microsoft.com/office/officeart/2005/8/layout/cycle3"/>
    <dgm:cxn modelId="{FF91E662-499B-431E-932F-813D080283EC}" type="presParOf" srcId="{45DD953D-8515-45E8-AFD9-1F18B02F49E5}" destId="{131965C1-145C-4AE3-B62B-9C91EBB83AFA}" srcOrd="2" destOrd="0" presId="urn:microsoft.com/office/officeart/2005/8/layout/cycle3"/>
    <dgm:cxn modelId="{54BA3F6D-813B-41C0-A8CF-0D856CB2DB4A}" type="presParOf" srcId="{45DD953D-8515-45E8-AFD9-1F18B02F49E5}" destId="{CB6E894C-B580-45B4-BB77-3B19D1CCE050}" srcOrd="3" destOrd="0" presId="urn:microsoft.com/office/officeart/2005/8/layout/cycle3"/>
    <dgm:cxn modelId="{4B70FC93-712B-42B6-B01F-671AA9D86BFF}" type="presParOf" srcId="{45DD953D-8515-45E8-AFD9-1F18B02F49E5}" destId="{6F8E8751-5F8E-47B2-981E-9068B84EE418}" srcOrd="4" destOrd="0" presId="urn:microsoft.com/office/officeart/2005/8/layout/cycle3"/>
    <dgm:cxn modelId="{11017F08-6DAE-4B1A-887B-15F76D5B3C15}" type="presParOf" srcId="{45DD953D-8515-45E8-AFD9-1F18B02F49E5}" destId="{707F715F-244E-491A-97E1-5533F46A8830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7D7062-97C6-4F18-B15F-59CB7ECEB414}" type="doc">
      <dgm:prSet loTypeId="urn:microsoft.com/office/officeart/2005/8/layout/cycle2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C913BFE-EA5F-4EA0-8902-6023152F2DD3}">
      <dgm:prSet phldrT="[Текст]"/>
      <dgm:spPr/>
      <dgm:t>
        <a:bodyPr/>
        <a:lstStyle/>
        <a:p>
          <a:r>
            <a:rPr lang="ru-RU" b="1" dirty="0" smtClean="0"/>
            <a:t>МБДОУ №49</a:t>
          </a:r>
          <a:endParaRPr lang="ru-RU" b="1" dirty="0"/>
        </a:p>
      </dgm:t>
    </dgm:pt>
    <dgm:pt modelId="{F0D3E88D-A742-4CE7-B020-8941FE5903FC}" type="parTrans" cxnId="{CFBBB7EA-BF0A-4403-B221-D5858C0CF9EB}">
      <dgm:prSet/>
      <dgm:spPr/>
      <dgm:t>
        <a:bodyPr/>
        <a:lstStyle/>
        <a:p>
          <a:endParaRPr lang="ru-RU"/>
        </a:p>
      </dgm:t>
    </dgm:pt>
    <dgm:pt modelId="{7B219C6B-1C68-4F7C-91C1-B8A50BEA3644}" type="sibTrans" cxnId="{CFBBB7EA-BF0A-4403-B221-D5858C0CF9EB}">
      <dgm:prSet/>
      <dgm:spPr/>
      <dgm:t>
        <a:bodyPr/>
        <a:lstStyle/>
        <a:p>
          <a:endParaRPr lang="ru-RU"/>
        </a:p>
      </dgm:t>
    </dgm:pt>
    <dgm:pt modelId="{72585C99-3F68-4B1F-A37A-4A349E642F57}">
      <dgm:prSet phldrT="[Текст]"/>
      <dgm:spPr/>
      <dgm:t>
        <a:bodyPr/>
        <a:lstStyle/>
        <a:p>
          <a:r>
            <a:rPr lang="ru-RU" b="1" dirty="0" smtClean="0"/>
            <a:t>МБДОУ №52</a:t>
          </a:r>
          <a:endParaRPr lang="ru-RU" b="1" dirty="0"/>
        </a:p>
      </dgm:t>
    </dgm:pt>
    <dgm:pt modelId="{848521D7-9966-472C-80EC-C6663949C4A2}" type="parTrans" cxnId="{0001A936-CE46-49B0-93BA-47C374AC4914}">
      <dgm:prSet/>
      <dgm:spPr/>
      <dgm:t>
        <a:bodyPr/>
        <a:lstStyle/>
        <a:p>
          <a:endParaRPr lang="ru-RU"/>
        </a:p>
      </dgm:t>
    </dgm:pt>
    <dgm:pt modelId="{7D98198B-BADB-4B5E-A8B0-2711A71E5A20}" type="sibTrans" cxnId="{0001A936-CE46-49B0-93BA-47C374AC4914}">
      <dgm:prSet/>
      <dgm:spPr/>
      <dgm:t>
        <a:bodyPr/>
        <a:lstStyle/>
        <a:p>
          <a:endParaRPr lang="ru-RU"/>
        </a:p>
      </dgm:t>
    </dgm:pt>
    <dgm:pt modelId="{1DD09179-5001-4D55-9357-BB5FDC4BF7AE}">
      <dgm:prSet phldrT="[Текст]"/>
      <dgm:spPr/>
      <dgm:t>
        <a:bodyPr/>
        <a:lstStyle/>
        <a:p>
          <a:r>
            <a:rPr lang="ru-RU" b="1" dirty="0" smtClean="0"/>
            <a:t>МБДОУ №59</a:t>
          </a:r>
          <a:endParaRPr lang="ru-RU" b="1" dirty="0"/>
        </a:p>
      </dgm:t>
    </dgm:pt>
    <dgm:pt modelId="{33E7197A-C399-47A7-ACA9-5F5F955F3E55}" type="parTrans" cxnId="{A23DB030-56F7-4270-9E20-E175433ACB02}">
      <dgm:prSet/>
      <dgm:spPr/>
      <dgm:t>
        <a:bodyPr/>
        <a:lstStyle/>
        <a:p>
          <a:endParaRPr lang="ru-RU"/>
        </a:p>
      </dgm:t>
    </dgm:pt>
    <dgm:pt modelId="{6A39729A-AEDB-41E4-AEF6-6229230BB714}" type="sibTrans" cxnId="{A23DB030-56F7-4270-9E20-E175433ACB02}">
      <dgm:prSet/>
      <dgm:spPr/>
      <dgm:t>
        <a:bodyPr/>
        <a:lstStyle/>
        <a:p>
          <a:endParaRPr lang="ru-RU"/>
        </a:p>
      </dgm:t>
    </dgm:pt>
    <dgm:pt modelId="{96DF7CCE-9DB0-4C59-A2C6-D78F4DA84292}">
      <dgm:prSet phldrT="[Текст]"/>
      <dgm:spPr/>
      <dgm:t>
        <a:bodyPr/>
        <a:lstStyle/>
        <a:p>
          <a:r>
            <a:rPr lang="ru-RU" b="1" dirty="0" smtClean="0"/>
            <a:t>МБДОУ №65</a:t>
          </a:r>
          <a:endParaRPr lang="ru-RU" b="1" dirty="0"/>
        </a:p>
      </dgm:t>
    </dgm:pt>
    <dgm:pt modelId="{A618F945-B269-4A40-81F0-D28B8D3E33A4}" type="parTrans" cxnId="{186FF280-D7DE-4332-B616-1117FA9FD544}">
      <dgm:prSet/>
      <dgm:spPr/>
      <dgm:t>
        <a:bodyPr/>
        <a:lstStyle/>
        <a:p>
          <a:endParaRPr lang="ru-RU"/>
        </a:p>
      </dgm:t>
    </dgm:pt>
    <dgm:pt modelId="{30FF1518-5100-4F04-AC09-FCF7617910EE}" type="sibTrans" cxnId="{186FF280-D7DE-4332-B616-1117FA9FD544}">
      <dgm:prSet/>
      <dgm:spPr/>
      <dgm:t>
        <a:bodyPr/>
        <a:lstStyle/>
        <a:p>
          <a:endParaRPr lang="ru-RU"/>
        </a:p>
      </dgm:t>
    </dgm:pt>
    <dgm:pt modelId="{981EBE2B-240E-43AD-BC9E-49AE109D8C1E}">
      <dgm:prSet phldrT="[Текст]"/>
      <dgm:spPr/>
      <dgm:t>
        <a:bodyPr/>
        <a:lstStyle/>
        <a:p>
          <a:r>
            <a:rPr lang="ru-RU" b="1" dirty="0" smtClean="0"/>
            <a:t>МБДОУ №77</a:t>
          </a:r>
          <a:endParaRPr lang="ru-RU" b="1" dirty="0"/>
        </a:p>
      </dgm:t>
    </dgm:pt>
    <dgm:pt modelId="{55F0D4F5-559D-48E4-9AFE-19E5E530B3AB}" type="parTrans" cxnId="{2B920F07-3DFC-469F-BFEB-D7A81E58B425}">
      <dgm:prSet/>
      <dgm:spPr/>
      <dgm:t>
        <a:bodyPr/>
        <a:lstStyle/>
        <a:p>
          <a:endParaRPr lang="ru-RU"/>
        </a:p>
      </dgm:t>
    </dgm:pt>
    <dgm:pt modelId="{3C746602-EBB8-44C0-88D1-945428C739C8}" type="sibTrans" cxnId="{2B920F07-3DFC-469F-BFEB-D7A81E58B425}">
      <dgm:prSet/>
      <dgm:spPr/>
      <dgm:t>
        <a:bodyPr/>
        <a:lstStyle/>
        <a:p>
          <a:endParaRPr lang="ru-RU"/>
        </a:p>
      </dgm:t>
    </dgm:pt>
    <dgm:pt modelId="{552A9D73-6202-458D-9C46-54FAE5D3FE37}">
      <dgm:prSet phldrT="[Текст]"/>
      <dgm:spPr/>
      <dgm:t>
        <a:bodyPr/>
        <a:lstStyle/>
        <a:p>
          <a:r>
            <a:rPr lang="ru-RU" b="1" dirty="0" smtClean="0"/>
            <a:t>МБДОУ №85</a:t>
          </a:r>
          <a:endParaRPr lang="ru-RU" b="1" dirty="0"/>
        </a:p>
      </dgm:t>
    </dgm:pt>
    <dgm:pt modelId="{C50AB655-29E2-44DA-832E-6C4D66A877F3}" type="parTrans" cxnId="{6CB6DE70-6223-48B0-8223-58DB00E3D508}">
      <dgm:prSet/>
      <dgm:spPr/>
      <dgm:t>
        <a:bodyPr/>
        <a:lstStyle/>
        <a:p>
          <a:endParaRPr lang="ru-RU"/>
        </a:p>
      </dgm:t>
    </dgm:pt>
    <dgm:pt modelId="{AF74FD5B-AE7B-4608-AF0A-DAA05716BF69}" type="sibTrans" cxnId="{6CB6DE70-6223-48B0-8223-58DB00E3D508}">
      <dgm:prSet/>
      <dgm:spPr/>
      <dgm:t>
        <a:bodyPr/>
        <a:lstStyle/>
        <a:p>
          <a:endParaRPr lang="ru-RU"/>
        </a:p>
      </dgm:t>
    </dgm:pt>
    <dgm:pt modelId="{FE976F8F-ACE7-4623-AE74-7F44AD03E9EC}">
      <dgm:prSet phldrT="[Текст]"/>
      <dgm:spPr/>
      <dgm:t>
        <a:bodyPr/>
        <a:lstStyle/>
        <a:p>
          <a:r>
            <a:rPr lang="ru-RU" b="1" dirty="0" smtClean="0"/>
            <a:t>МБДОУ №95</a:t>
          </a:r>
          <a:endParaRPr lang="ru-RU" b="1" dirty="0"/>
        </a:p>
      </dgm:t>
    </dgm:pt>
    <dgm:pt modelId="{917D6E63-5B70-4FE7-B31A-C95EC8F1215D}" type="parTrans" cxnId="{DBB0353D-76D2-4A8F-935E-8E052F373CB7}">
      <dgm:prSet/>
      <dgm:spPr/>
      <dgm:t>
        <a:bodyPr/>
        <a:lstStyle/>
        <a:p>
          <a:endParaRPr lang="ru-RU"/>
        </a:p>
      </dgm:t>
    </dgm:pt>
    <dgm:pt modelId="{622FED1F-6098-4842-9D51-8522FC0AFB58}" type="sibTrans" cxnId="{DBB0353D-76D2-4A8F-935E-8E052F373CB7}">
      <dgm:prSet/>
      <dgm:spPr/>
      <dgm:t>
        <a:bodyPr/>
        <a:lstStyle/>
        <a:p>
          <a:endParaRPr lang="ru-RU"/>
        </a:p>
      </dgm:t>
    </dgm:pt>
    <dgm:pt modelId="{E2358843-6554-49E0-AACF-BDFA9570CB7F}">
      <dgm:prSet phldrT="[Текст]"/>
      <dgm:spPr/>
      <dgm:t>
        <a:bodyPr/>
        <a:lstStyle/>
        <a:p>
          <a:r>
            <a:rPr lang="ru-RU" b="1" dirty="0" smtClean="0"/>
            <a:t>МБДОУ №96</a:t>
          </a:r>
          <a:endParaRPr lang="ru-RU" b="1" dirty="0"/>
        </a:p>
      </dgm:t>
    </dgm:pt>
    <dgm:pt modelId="{5F6F5373-CE2C-42E6-9F3A-F36D4F7DF5B8}" type="parTrans" cxnId="{1848FAFB-B2E3-45EE-8DCC-AC15F19429D3}">
      <dgm:prSet/>
      <dgm:spPr/>
      <dgm:t>
        <a:bodyPr/>
        <a:lstStyle/>
        <a:p>
          <a:endParaRPr lang="ru-RU"/>
        </a:p>
      </dgm:t>
    </dgm:pt>
    <dgm:pt modelId="{1C1F413E-E348-474A-9225-036CB35ABA05}" type="sibTrans" cxnId="{1848FAFB-B2E3-45EE-8DCC-AC15F19429D3}">
      <dgm:prSet/>
      <dgm:spPr/>
      <dgm:t>
        <a:bodyPr/>
        <a:lstStyle/>
        <a:p>
          <a:endParaRPr lang="ru-RU"/>
        </a:p>
      </dgm:t>
    </dgm:pt>
    <dgm:pt modelId="{546E0FC7-57C6-4CAF-AD1E-0656D01B7D12}">
      <dgm:prSet phldrT="[Текст]"/>
      <dgm:spPr/>
      <dgm:t>
        <a:bodyPr/>
        <a:lstStyle/>
        <a:p>
          <a:r>
            <a:rPr lang="ru-RU" b="1" dirty="0" smtClean="0"/>
            <a:t>МАДОУ №107</a:t>
          </a:r>
          <a:endParaRPr lang="ru-RU" b="1" dirty="0"/>
        </a:p>
      </dgm:t>
    </dgm:pt>
    <dgm:pt modelId="{38425965-7883-4A7F-8D5F-6E5C1838567E}" type="parTrans" cxnId="{B7807DED-6C8A-4ECD-B21D-980389AD4DC2}">
      <dgm:prSet/>
      <dgm:spPr/>
      <dgm:t>
        <a:bodyPr/>
        <a:lstStyle/>
        <a:p>
          <a:endParaRPr lang="ru-RU"/>
        </a:p>
      </dgm:t>
    </dgm:pt>
    <dgm:pt modelId="{4B217876-FA42-4783-BA9E-3512B45F8EA9}" type="sibTrans" cxnId="{B7807DED-6C8A-4ECD-B21D-980389AD4DC2}">
      <dgm:prSet/>
      <dgm:spPr/>
      <dgm:t>
        <a:bodyPr/>
        <a:lstStyle/>
        <a:p>
          <a:endParaRPr lang="ru-RU"/>
        </a:p>
      </dgm:t>
    </dgm:pt>
    <dgm:pt modelId="{47ACAC3B-80A0-48C3-8DCB-F3A422B4DDC7}" type="pres">
      <dgm:prSet presAssocID="{BA7D7062-97C6-4F18-B15F-59CB7ECEB41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EEFE32-2A6A-4A53-B285-F6F46B9E3414}" type="pres">
      <dgm:prSet presAssocID="{FC913BFE-EA5F-4EA0-8902-6023152F2DD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D70B5-B4DA-4AA6-83E7-BD6F17EE6B58}" type="pres">
      <dgm:prSet presAssocID="{7B219C6B-1C68-4F7C-91C1-B8A50BEA3644}" presName="sibTrans" presStyleLbl="sibTrans2D1" presStyleIdx="0" presStyleCnt="9"/>
      <dgm:spPr/>
      <dgm:t>
        <a:bodyPr/>
        <a:lstStyle/>
        <a:p>
          <a:endParaRPr lang="ru-RU"/>
        </a:p>
      </dgm:t>
    </dgm:pt>
    <dgm:pt modelId="{6234D2D9-41C0-4662-BFFC-A84308C24277}" type="pres">
      <dgm:prSet presAssocID="{7B219C6B-1C68-4F7C-91C1-B8A50BEA3644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50AF119A-4D37-4C9A-81D9-B3E6F00143AB}" type="pres">
      <dgm:prSet presAssocID="{72585C99-3F68-4B1F-A37A-4A349E642F5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7EF3B-94F7-4D2B-B25B-246B155B37D1}" type="pres">
      <dgm:prSet presAssocID="{7D98198B-BADB-4B5E-A8B0-2711A71E5A20}" presName="sibTrans" presStyleLbl="sibTrans2D1" presStyleIdx="1" presStyleCnt="9"/>
      <dgm:spPr/>
      <dgm:t>
        <a:bodyPr/>
        <a:lstStyle/>
        <a:p>
          <a:endParaRPr lang="ru-RU"/>
        </a:p>
      </dgm:t>
    </dgm:pt>
    <dgm:pt modelId="{8EE2949D-1599-4280-8980-8532E32894F1}" type="pres">
      <dgm:prSet presAssocID="{7D98198B-BADB-4B5E-A8B0-2711A71E5A20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06D42475-C129-41AC-85FC-D2EBDAF45280}" type="pres">
      <dgm:prSet presAssocID="{1DD09179-5001-4D55-9357-BB5FDC4BF7A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2BED8-D5AC-4FCC-8279-40B4BD8320FC}" type="pres">
      <dgm:prSet presAssocID="{6A39729A-AEDB-41E4-AEF6-6229230BB714}" presName="sibTrans" presStyleLbl="sibTrans2D1" presStyleIdx="2" presStyleCnt="9"/>
      <dgm:spPr/>
      <dgm:t>
        <a:bodyPr/>
        <a:lstStyle/>
        <a:p>
          <a:endParaRPr lang="ru-RU"/>
        </a:p>
      </dgm:t>
    </dgm:pt>
    <dgm:pt modelId="{AB519ADE-F79A-4D18-B161-478B643D4DEE}" type="pres">
      <dgm:prSet presAssocID="{6A39729A-AEDB-41E4-AEF6-6229230BB714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8D297E48-5A12-4FDC-A3C8-1E6911B9F0BC}" type="pres">
      <dgm:prSet presAssocID="{96DF7CCE-9DB0-4C59-A2C6-D78F4DA8429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85A3F-E25D-4F45-A3BC-D6099D420F58}" type="pres">
      <dgm:prSet presAssocID="{30FF1518-5100-4F04-AC09-FCF7617910EE}" presName="sibTrans" presStyleLbl="sibTrans2D1" presStyleIdx="3" presStyleCnt="9"/>
      <dgm:spPr/>
      <dgm:t>
        <a:bodyPr/>
        <a:lstStyle/>
        <a:p>
          <a:endParaRPr lang="ru-RU"/>
        </a:p>
      </dgm:t>
    </dgm:pt>
    <dgm:pt modelId="{AF0B907D-4976-4673-9142-4E34C11FBFE5}" type="pres">
      <dgm:prSet presAssocID="{30FF1518-5100-4F04-AC09-FCF7617910EE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168AB74D-2C3D-4A71-8C8A-495C35720F48}" type="pres">
      <dgm:prSet presAssocID="{981EBE2B-240E-43AD-BC9E-49AE109D8C1E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C6513-4959-4FA0-A627-FC1F4518E65A}" type="pres">
      <dgm:prSet presAssocID="{3C746602-EBB8-44C0-88D1-945428C739C8}" presName="sibTrans" presStyleLbl="sibTrans2D1" presStyleIdx="4" presStyleCnt="9"/>
      <dgm:spPr/>
      <dgm:t>
        <a:bodyPr/>
        <a:lstStyle/>
        <a:p>
          <a:endParaRPr lang="ru-RU"/>
        </a:p>
      </dgm:t>
    </dgm:pt>
    <dgm:pt modelId="{474D820D-6423-4ED6-B471-61EAF7AB01ED}" type="pres">
      <dgm:prSet presAssocID="{3C746602-EBB8-44C0-88D1-945428C739C8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7DA8407A-8B16-405F-9FA4-D6A48B51550C}" type="pres">
      <dgm:prSet presAssocID="{552A9D73-6202-458D-9C46-54FAE5D3FE37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D1002-8FAF-47BC-99D3-D9542BF8B5F5}" type="pres">
      <dgm:prSet presAssocID="{AF74FD5B-AE7B-4608-AF0A-DAA05716BF69}" presName="sibTrans" presStyleLbl="sibTrans2D1" presStyleIdx="5" presStyleCnt="9"/>
      <dgm:spPr/>
      <dgm:t>
        <a:bodyPr/>
        <a:lstStyle/>
        <a:p>
          <a:endParaRPr lang="ru-RU"/>
        </a:p>
      </dgm:t>
    </dgm:pt>
    <dgm:pt modelId="{276EE18D-49C3-46AE-8F2A-268067B6A979}" type="pres">
      <dgm:prSet presAssocID="{AF74FD5B-AE7B-4608-AF0A-DAA05716BF69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E7BC6B0D-044D-4D9B-B6C4-B06F568D27A9}" type="pres">
      <dgm:prSet presAssocID="{FE976F8F-ACE7-4623-AE74-7F44AD03E9E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BD5FE-3B86-491C-B722-E194F4B6465D}" type="pres">
      <dgm:prSet presAssocID="{622FED1F-6098-4842-9D51-8522FC0AFB58}" presName="sibTrans" presStyleLbl="sibTrans2D1" presStyleIdx="6" presStyleCnt="9"/>
      <dgm:spPr/>
      <dgm:t>
        <a:bodyPr/>
        <a:lstStyle/>
        <a:p>
          <a:endParaRPr lang="ru-RU"/>
        </a:p>
      </dgm:t>
    </dgm:pt>
    <dgm:pt modelId="{A592C7CA-26AB-4C97-84E6-6C70FF9667AF}" type="pres">
      <dgm:prSet presAssocID="{622FED1F-6098-4842-9D51-8522FC0AFB58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80FE6824-CF43-45CA-91B1-317D3381C2C3}" type="pres">
      <dgm:prSet presAssocID="{E2358843-6554-49E0-AACF-BDFA9570CB7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7F494-F93E-4B4D-B9B5-F884894889BE}" type="pres">
      <dgm:prSet presAssocID="{1C1F413E-E348-474A-9225-036CB35ABA05}" presName="sibTrans" presStyleLbl="sibTrans2D1" presStyleIdx="7" presStyleCnt="9"/>
      <dgm:spPr/>
      <dgm:t>
        <a:bodyPr/>
        <a:lstStyle/>
        <a:p>
          <a:endParaRPr lang="ru-RU"/>
        </a:p>
      </dgm:t>
    </dgm:pt>
    <dgm:pt modelId="{2AF5E112-6065-44EC-8C50-639E65CDE86B}" type="pres">
      <dgm:prSet presAssocID="{1C1F413E-E348-474A-9225-036CB35ABA05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C969C634-8505-45AA-9CA1-84C9AB139A48}" type="pres">
      <dgm:prSet presAssocID="{546E0FC7-57C6-4CAF-AD1E-0656D01B7D1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A99FC-A637-457A-9B97-C87963E6392E}" type="pres">
      <dgm:prSet presAssocID="{4B217876-FA42-4783-BA9E-3512B45F8EA9}" presName="sibTrans" presStyleLbl="sibTrans2D1" presStyleIdx="8" presStyleCnt="9"/>
      <dgm:spPr/>
      <dgm:t>
        <a:bodyPr/>
        <a:lstStyle/>
        <a:p>
          <a:endParaRPr lang="ru-RU"/>
        </a:p>
      </dgm:t>
    </dgm:pt>
    <dgm:pt modelId="{FCE87FCE-8EDB-40EB-8A32-C208396B2A4E}" type="pres">
      <dgm:prSet presAssocID="{4B217876-FA42-4783-BA9E-3512B45F8EA9}" presName="connectorText" presStyleLbl="sibTrans2D1" presStyleIdx="8" presStyleCnt="9"/>
      <dgm:spPr/>
      <dgm:t>
        <a:bodyPr/>
        <a:lstStyle/>
        <a:p>
          <a:endParaRPr lang="ru-RU"/>
        </a:p>
      </dgm:t>
    </dgm:pt>
  </dgm:ptLst>
  <dgm:cxnLst>
    <dgm:cxn modelId="{186FF280-D7DE-4332-B616-1117FA9FD544}" srcId="{BA7D7062-97C6-4F18-B15F-59CB7ECEB414}" destId="{96DF7CCE-9DB0-4C59-A2C6-D78F4DA84292}" srcOrd="3" destOrd="0" parTransId="{A618F945-B269-4A40-81F0-D28B8D3E33A4}" sibTransId="{30FF1518-5100-4F04-AC09-FCF7617910EE}"/>
    <dgm:cxn modelId="{CFBBB7EA-BF0A-4403-B221-D5858C0CF9EB}" srcId="{BA7D7062-97C6-4F18-B15F-59CB7ECEB414}" destId="{FC913BFE-EA5F-4EA0-8902-6023152F2DD3}" srcOrd="0" destOrd="0" parTransId="{F0D3E88D-A742-4CE7-B020-8941FE5903FC}" sibTransId="{7B219C6B-1C68-4F7C-91C1-B8A50BEA3644}"/>
    <dgm:cxn modelId="{6CB6DE70-6223-48B0-8223-58DB00E3D508}" srcId="{BA7D7062-97C6-4F18-B15F-59CB7ECEB414}" destId="{552A9D73-6202-458D-9C46-54FAE5D3FE37}" srcOrd="5" destOrd="0" parTransId="{C50AB655-29E2-44DA-832E-6C4D66A877F3}" sibTransId="{AF74FD5B-AE7B-4608-AF0A-DAA05716BF69}"/>
    <dgm:cxn modelId="{96109EAA-63A9-4118-98F6-4435F168B727}" type="presOf" srcId="{4B217876-FA42-4783-BA9E-3512B45F8EA9}" destId="{F07A99FC-A637-457A-9B97-C87963E6392E}" srcOrd="0" destOrd="0" presId="urn:microsoft.com/office/officeart/2005/8/layout/cycle2"/>
    <dgm:cxn modelId="{5C4BBDAD-31D8-4011-A036-30EA06DDFA0F}" type="presOf" srcId="{AF74FD5B-AE7B-4608-AF0A-DAA05716BF69}" destId="{CB2D1002-8FAF-47BC-99D3-D9542BF8B5F5}" srcOrd="0" destOrd="0" presId="urn:microsoft.com/office/officeart/2005/8/layout/cycle2"/>
    <dgm:cxn modelId="{7A2045F7-4697-4C97-90F4-340EAE1FD910}" type="presOf" srcId="{622FED1F-6098-4842-9D51-8522FC0AFB58}" destId="{7B4BD5FE-3B86-491C-B722-E194F4B6465D}" srcOrd="0" destOrd="0" presId="urn:microsoft.com/office/officeart/2005/8/layout/cycle2"/>
    <dgm:cxn modelId="{27321D95-9655-459D-9C5C-06629F4824DE}" type="presOf" srcId="{30FF1518-5100-4F04-AC09-FCF7617910EE}" destId="{D0985A3F-E25D-4F45-A3BC-D6099D420F58}" srcOrd="0" destOrd="0" presId="urn:microsoft.com/office/officeart/2005/8/layout/cycle2"/>
    <dgm:cxn modelId="{3B02B7E0-9D74-48B2-A0F6-9DAF5C211EC1}" type="presOf" srcId="{4B217876-FA42-4783-BA9E-3512B45F8EA9}" destId="{FCE87FCE-8EDB-40EB-8A32-C208396B2A4E}" srcOrd="1" destOrd="0" presId="urn:microsoft.com/office/officeart/2005/8/layout/cycle2"/>
    <dgm:cxn modelId="{F4900133-1507-4CDF-87DF-D6FC0BFD7BD6}" type="presOf" srcId="{72585C99-3F68-4B1F-A37A-4A349E642F57}" destId="{50AF119A-4D37-4C9A-81D9-B3E6F00143AB}" srcOrd="0" destOrd="0" presId="urn:microsoft.com/office/officeart/2005/8/layout/cycle2"/>
    <dgm:cxn modelId="{99070F6A-C630-4253-9F9F-15F5B4956F50}" type="presOf" srcId="{7D98198B-BADB-4B5E-A8B0-2711A71E5A20}" destId="{8EE2949D-1599-4280-8980-8532E32894F1}" srcOrd="1" destOrd="0" presId="urn:microsoft.com/office/officeart/2005/8/layout/cycle2"/>
    <dgm:cxn modelId="{A2EF4B6F-17FF-41E3-98F0-9C5C42690159}" type="presOf" srcId="{552A9D73-6202-458D-9C46-54FAE5D3FE37}" destId="{7DA8407A-8B16-405F-9FA4-D6A48B51550C}" srcOrd="0" destOrd="0" presId="urn:microsoft.com/office/officeart/2005/8/layout/cycle2"/>
    <dgm:cxn modelId="{827C14B4-24B1-4EFF-B5F0-FB0FC8531490}" type="presOf" srcId="{1C1F413E-E348-474A-9225-036CB35ABA05}" destId="{2AF5E112-6065-44EC-8C50-639E65CDE86B}" srcOrd="1" destOrd="0" presId="urn:microsoft.com/office/officeart/2005/8/layout/cycle2"/>
    <dgm:cxn modelId="{0001A936-CE46-49B0-93BA-47C374AC4914}" srcId="{BA7D7062-97C6-4F18-B15F-59CB7ECEB414}" destId="{72585C99-3F68-4B1F-A37A-4A349E642F57}" srcOrd="1" destOrd="0" parTransId="{848521D7-9966-472C-80EC-C6663949C4A2}" sibTransId="{7D98198B-BADB-4B5E-A8B0-2711A71E5A20}"/>
    <dgm:cxn modelId="{1848FAFB-B2E3-45EE-8DCC-AC15F19429D3}" srcId="{BA7D7062-97C6-4F18-B15F-59CB7ECEB414}" destId="{E2358843-6554-49E0-AACF-BDFA9570CB7F}" srcOrd="7" destOrd="0" parTransId="{5F6F5373-CE2C-42E6-9F3A-F36D4F7DF5B8}" sibTransId="{1C1F413E-E348-474A-9225-036CB35ABA05}"/>
    <dgm:cxn modelId="{A029C80C-0AC3-4120-A4AA-5BD7614B6AC3}" type="presOf" srcId="{6A39729A-AEDB-41E4-AEF6-6229230BB714}" destId="{AB519ADE-F79A-4D18-B161-478B643D4DEE}" srcOrd="1" destOrd="0" presId="urn:microsoft.com/office/officeart/2005/8/layout/cycle2"/>
    <dgm:cxn modelId="{204DB54D-00BF-4FD2-AC65-B0E8ACB4B644}" type="presOf" srcId="{FE976F8F-ACE7-4623-AE74-7F44AD03E9EC}" destId="{E7BC6B0D-044D-4D9B-B6C4-B06F568D27A9}" srcOrd="0" destOrd="0" presId="urn:microsoft.com/office/officeart/2005/8/layout/cycle2"/>
    <dgm:cxn modelId="{0704A709-312B-4629-9A21-83EB92E2CE75}" type="presOf" srcId="{1DD09179-5001-4D55-9357-BB5FDC4BF7AE}" destId="{06D42475-C129-41AC-85FC-D2EBDAF45280}" srcOrd="0" destOrd="0" presId="urn:microsoft.com/office/officeart/2005/8/layout/cycle2"/>
    <dgm:cxn modelId="{4051CA34-3214-4FDE-B509-712793CA3219}" type="presOf" srcId="{3C746602-EBB8-44C0-88D1-945428C739C8}" destId="{474D820D-6423-4ED6-B471-61EAF7AB01ED}" srcOrd="1" destOrd="0" presId="urn:microsoft.com/office/officeart/2005/8/layout/cycle2"/>
    <dgm:cxn modelId="{1F885159-CED3-4529-A931-CBEA16157D41}" type="presOf" srcId="{1C1F413E-E348-474A-9225-036CB35ABA05}" destId="{1CB7F494-F93E-4B4D-B9B5-F884894889BE}" srcOrd="0" destOrd="0" presId="urn:microsoft.com/office/officeart/2005/8/layout/cycle2"/>
    <dgm:cxn modelId="{870D93D0-AB7D-4A6B-B152-45B9829F3888}" type="presOf" srcId="{7D98198B-BADB-4B5E-A8B0-2711A71E5A20}" destId="{7897EF3B-94F7-4D2B-B25B-246B155B37D1}" srcOrd="0" destOrd="0" presId="urn:microsoft.com/office/officeart/2005/8/layout/cycle2"/>
    <dgm:cxn modelId="{2B920F07-3DFC-469F-BFEB-D7A81E58B425}" srcId="{BA7D7062-97C6-4F18-B15F-59CB7ECEB414}" destId="{981EBE2B-240E-43AD-BC9E-49AE109D8C1E}" srcOrd="4" destOrd="0" parTransId="{55F0D4F5-559D-48E4-9AFE-19E5E530B3AB}" sibTransId="{3C746602-EBB8-44C0-88D1-945428C739C8}"/>
    <dgm:cxn modelId="{B8326E9D-C364-45BE-81D6-200187AF30EF}" type="presOf" srcId="{546E0FC7-57C6-4CAF-AD1E-0656D01B7D12}" destId="{C969C634-8505-45AA-9CA1-84C9AB139A48}" srcOrd="0" destOrd="0" presId="urn:microsoft.com/office/officeart/2005/8/layout/cycle2"/>
    <dgm:cxn modelId="{338354DB-F2A8-4D06-94F5-CA2640E01521}" type="presOf" srcId="{FC913BFE-EA5F-4EA0-8902-6023152F2DD3}" destId="{24EEFE32-2A6A-4A53-B285-F6F46B9E3414}" srcOrd="0" destOrd="0" presId="urn:microsoft.com/office/officeart/2005/8/layout/cycle2"/>
    <dgm:cxn modelId="{2AAB82F5-974F-41CB-90C9-2733EC5FB2B0}" type="presOf" srcId="{981EBE2B-240E-43AD-BC9E-49AE109D8C1E}" destId="{168AB74D-2C3D-4A71-8C8A-495C35720F48}" srcOrd="0" destOrd="0" presId="urn:microsoft.com/office/officeart/2005/8/layout/cycle2"/>
    <dgm:cxn modelId="{B7807DED-6C8A-4ECD-B21D-980389AD4DC2}" srcId="{BA7D7062-97C6-4F18-B15F-59CB7ECEB414}" destId="{546E0FC7-57C6-4CAF-AD1E-0656D01B7D12}" srcOrd="8" destOrd="0" parTransId="{38425965-7883-4A7F-8D5F-6E5C1838567E}" sibTransId="{4B217876-FA42-4783-BA9E-3512B45F8EA9}"/>
    <dgm:cxn modelId="{A8748287-621A-487D-AC6A-CEAF54A5FE78}" type="presOf" srcId="{30FF1518-5100-4F04-AC09-FCF7617910EE}" destId="{AF0B907D-4976-4673-9142-4E34C11FBFE5}" srcOrd="1" destOrd="0" presId="urn:microsoft.com/office/officeart/2005/8/layout/cycle2"/>
    <dgm:cxn modelId="{A23DB030-56F7-4270-9E20-E175433ACB02}" srcId="{BA7D7062-97C6-4F18-B15F-59CB7ECEB414}" destId="{1DD09179-5001-4D55-9357-BB5FDC4BF7AE}" srcOrd="2" destOrd="0" parTransId="{33E7197A-C399-47A7-ACA9-5F5F955F3E55}" sibTransId="{6A39729A-AEDB-41E4-AEF6-6229230BB714}"/>
    <dgm:cxn modelId="{8178AC63-DB52-4FC6-8BC3-F7FEBF9FA4E9}" type="presOf" srcId="{3C746602-EBB8-44C0-88D1-945428C739C8}" destId="{AC9C6513-4959-4FA0-A627-FC1F4518E65A}" srcOrd="0" destOrd="0" presId="urn:microsoft.com/office/officeart/2005/8/layout/cycle2"/>
    <dgm:cxn modelId="{CEDEE4BB-0C4B-49A3-8227-1F4119B77AF3}" type="presOf" srcId="{7B219C6B-1C68-4F7C-91C1-B8A50BEA3644}" destId="{6234D2D9-41C0-4662-BFFC-A84308C24277}" srcOrd="1" destOrd="0" presId="urn:microsoft.com/office/officeart/2005/8/layout/cycle2"/>
    <dgm:cxn modelId="{8157FA2E-96A4-49E4-BBFF-D12D5B38B51D}" type="presOf" srcId="{E2358843-6554-49E0-AACF-BDFA9570CB7F}" destId="{80FE6824-CF43-45CA-91B1-317D3381C2C3}" srcOrd="0" destOrd="0" presId="urn:microsoft.com/office/officeart/2005/8/layout/cycle2"/>
    <dgm:cxn modelId="{2D49799A-A6B3-4B09-B40C-8A4BA14C1C40}" type="presOf" srcId="{BA7D7062-97C6-4F18-B15F-59CB7ECEB414}" destId="{47ACAC3B-80A0-48C3-8DCB-F3A422B4DDC7}" srcOrd="0" destOrd="0" presId="urn:microsoft.com/office/officeart/2005/8/layout/cycle2"/>
    <dgm:cxn modelId="{96E5C970-E455-4816-81C1-0E41290B0F5A}" type="presOf" srcId="{96DF7CCE-9DB0-4C59-A2C6-D78F4DA84292}" destId="{8D297E48-5A12-4FDC-A3C8-1E6911B9F0BC}" srcOrd="0" destOrd="0" presId="urn:microsoft.com/office/officeart/2005/8/layout/cycle2"/>
    <dgm:cxn modelId="{C261E93B-5E9C-4C28-BF04-799CCC75C963}" type="presOf" srcId="{7B219C6B-1C68-4F7C-91C1-B8A50BEA3644}" destId="{A2ED70B5-B4DA-4AA6-83E7-BD6F17EE6B58}" srcOrd="0" destOrd="0" presId="urn:microsoft.com/office/officeart/2005/8/layout/cycle2"/>
    <dgm:cxn modelId="{4C0995C4-5D74-4DD5-915A-0D994C97B20B}" type="presOf" srcId="{AF74FD5B-AE7B-4608-AF0A-DAA05716BF69}" destId="{276EE18D-49C3-46AE-8F2A-268067B6A979}" srcOrd="1" destOrd="0" presId="urn:microsoft.com/office/officeart/2005/8/layout/cycle2"/>
    <dgm:cxn modelId="{82001586-149F-4AC6-B341-BFED49927990}" type="presOf" srcId="{622FED1F-6098-4842-9D51-8522FC0AFB58}" destId="{A592C7CA-26AB-4C97-84E6-6C70FF9667AF}" srcOrd="1" destOrd="0" presId="urn:microsoft.com/office/officeart/2005/8/layout/cycle2"/>
    <dgm:cxn modelId="{DBB0353D-76D2-4A8F-935E-8E052F373CB7}" srcId="{BA7D7062-97C6-4F18-B15F-59CB7ECEB414}" destId="{FE976F8F-ACE7-4623-AE74-7F44AD03E9EC}" srcOrd="6" destOrd="0" parTransId="{917D6E63-5B70-4FE7-B31A-C95EC8F1215D}" sibTransId="{622FED1F-6098-4842-9D51-8522FC0AFB58}"/>
    <dgm:cxn modelId="{67C9AFF1-341D-4C89-8174-AAB292BD1C6B}" type="presOf" srcId="{6A39729A-AEDB-41E4-AEF6-6229230BB714}" destId="{0302BED8-D5AC-4FCC-8279-40B4BD8320FC}" srcOrd="0" destOrd="0" presId="urn:microsoft.com/office/officeart/2005/8/layout/cycle2"/>
    <dgm:cxn modelId="{63BE13AD-23EB-4864-8C8C-773974A207CB}" type="presParOf" srcId="{47ACAC3B-80A0-48C3-8DCB-F3A422B4DDC7}" destId="{24EEFE32-2A6A-4A53-B285-F6F46B9E3414}" srcOrd="0" destOrd="0" presId="urn:microsoft.com/office/officeart/2005/8/layout/cycle2"/>
    <dgm:cxn modelId="{35C6FC9C-39A3-4777-AA06-62A20A8A3371}" type="presParOf" srcId="{47ACAC3B-80A0-48C3-8DCB-F3A422B4DDC7}" destId="{A2ED70B5-B4DA-4AA6-83E7-BD6F17EE6B58}" srcOrd="1" destOrd="0" presId="urn:microsoft.com/office/officeart/2005/8/layout/cycle2"/>
    <dgm:cxn modelId="{C58F25A5-E3AF-435F-9B99-1FD9F25C0FA9}" type="presParOf" srcId="{A2ED70B5-B4DA-4AA6-83E7-BD6F17EE6B58}" destId="{6234D2D9-41C0-4662-BFFC-A84308C24277}" srcOrd="0" destOrd="0" presId="urn:microsoft.com/office/officeart/2005/8/layout/cycle2"/>
    <dgm:cxn modelId="{3A2C6B68-9163-4175-84F5-B4178ACBA78D}" type="presParOf" srcId="{47ACAC3B-80A0-48C3-8DCB-F3A422B4DDC7}" destId="{50AF119A-4D37-4C9A-81D9-B3E6F00143AB}" srcOrd="2" destOrd="0" presId="urn:microsoft.com/office/officeart/2005/8/layout/cycle2"/>
    <dgm:cxn modelId="{729C6EFD-3EA1-413D-98FF-F4B2ADA8875D}" type="presParOf" srcId="{47ACAC3B-80A0-48C3-8DCB-F3A422B4DDC7}" destId="{7897EF3B-94F7-4D2B-B25B-246B155B37D1}" srcOrd="3" destOrd="0" presId="urn:microsoft.com/office/officeart/2005/8/layout/cycle2"/>
    <dgm:cxn modelId="{79293FCE-1818-480D-B4CA-41A2BE986228}" type="presParOf" srcId="{7897EF3B-94F7-4D2B-B25B-246B155B37D1}" destId="{8EE2949D-1599-4280-8980-8532E32894F1}" srcOrd="0" destOrd="0" presId="urn:microsoft.com/office/officeart/2005/8/layout/cycle2"/>
    <dgm:cxn modelId="{B4B72AA8-94D0-4C68-BCF7-5871310474FD}" type="presParOf" srcId="{47ACAC3B-80A0-48C3-8DCB-F3A422B4DDC7}" destId="{06D42475-C129-41AC-85FC-D2EBDAF45280}" srcOrd="4" destOrd="0" presId="urn:microsoft.com/office/officeart/2005/8/layout/cycle2"/>
    <dgm:cxn modelId="{3DD5F9A5-0D87-4181-9AF0-E02D6390B112}" type="presParOf" srcId="{47ACAC3B-80A0-48C3-8DCB-F3A422B4DDC7}" destId="{0302BED8-D5AC-4FCC-8279-40B4BD8320FC}" srcOrd="5" destOrd="0" presId="urn:microsoft.com/office/officeart/2005/8/layout/cycle2"/>
    <dgm:cxn modelId="{4ED26476-8281-4257-9AFF-11AB7AF785D3}" type="presParOf" srcId="{0302BED8-D5AC-4FCC-8279-40B4BD8320FC}" destId="{AB519ADE-F79A-4D18-B161-478B643D4DEE}" srcOrd="0" destOrd="0" presId="urn:microsoft.com/office/officeart/2005/8/layout/cycle2"/>
    <dgm:cxn modelId="{E3F6D2A8-1A3C-4795-94E5-5FD6C00F2C2A}" type="presParOf" srcId="{47ACAC3B-80A0-48C3-8DCB-F3A422B4DDC7}" destId="{8D297E48-5A12-4FDC-A3C8-1E6911B9F0BC}" srcOrd="6" destOrd="0" presId="urn:microsoft.com/office/officeart/2005/8/layout/cycle2"/>
    <dgm:cxn modelId="{CB819A41-35AC-4688-89C5-29408921916A}" type="presParOf" srcId="{47ACAC3B-80A0-48C3-8DCB-F3A422B4DDC7}" destId="{D0985A3F-E25D-4F45-A3BC-D6099D420F58}" srcOrd="7" destOrd="0" presId="urn:microsoft.com/office/officeart/2005/8/layout/cycle2"/>
    <dgm:cxn modelId="{A58B670E-3C56-4EB1-888D-864FDC4C487A}" type="presParOf" srcId="{D0985A3F-E25D-4F45-A3BC-D6099D420F58}" destId="{AF0B907D-4976-4673-9142-4E34C11FBFE5}" srcOrd="0" destOrd="0" presId="urn:microsoft.com/office/officeart/2005/8/layout/cycle2"/>
    <dgm:cxn modelId="{2D85C100-E334-4EDA-A96B-BFCFBC869239}" type="presParOf" srcId="{47ACAC3B-80A0-48C3-8DCB-F3A422B4DDC7}" destId="{168AB74D-2C3D-4A71-8C8A-495C35720F48}" srcOrd="8" destOrd="0" presId="urn:microsoft.com/office/officeart/2005/8/layout/cycle2"/>
    <dgm:cxn modelId="{093286D6-7B36-4FFC-B16A-7C042ADB8AEA}" type="presParOf" srcId="{47ACAC3B-80A0-48C3-8DCB-F3A422B4DDC7}" destId="{AC9C6513-4959-4FA0-A627-FC1F4518E65A}" srcOrd="9" destOrd="0" presId="urn:microsoft.com/office/officeart/2005/8/layout/cycle2"/>
    <dgm:cxn modelId="{C43EB30F-8244-4C62-812A-260ED24C380A}" type="presParOf" srcId="{AC9C6513-4959-4FA0-A627-FC1F4518E65A}" destId="{474D820D-6423-4ED6-B471-61EAF7AB01ED}" srcOrd="0" destOrd="0" presId="urn:microsoft.com/office/officeart/2005/8/layout/cycle2"/>
    <dgm:cxn modelId="{C5FB150C-C5D4-4DDB-9660-F23BA783933C}" type="presParOf" srcId="{47ACAC3B-80A0-48C3-8DCB-F3A422B4DDC7}" destId="{7DA8407A-8B16-405F-9FA4-D6A48B51550C}" srcOrd="10" destOrd="0" presId="urn:microsoft.com/office/officeart/2005/8/layout/cycle2"/>
    <dgm:cxn modelId="{B58A83A1-E835-4175-8424-CE212326AF07}" type="presParOf" srcId="{47ACAC3B-80A0-48C3-8DCB-F3A422B4DDC7}" destId="{CB2D1002-8FAF-47BC-99D3-D9542BF8B5F5}" srcOrd="11" destOrd="0" presId="urn:microsoft.com/office/officeart/2005/8/layout/cycle2"/>
    <dgm:cxn modelId="{7B858817-77DD-45F9-8598-135E74E47B0C}" type="presParOf" srcId="{CB2D1002-8FAF-47BC-99D3-D9542BF8B5F5}" destId="{276EE18D-49C3-46AE-8F2A-268067B6A979}" srcOrd="0" destOrd="0" presId="urn:microsoft.com/office/officeart/2005/8/layout/cycle2"/>
    <dgm:cxn modelId="{07208568-C328-4B2F-828D-AE7A7758D612}" type="presParOf" srcId="{47ACAC3B-80A0-48C3-8DCB-F3A422B4DDC7}" destId="{E7BC6B0D-044D-4D9B-B6C4-B06F568D27A9}" srcOrd="12" destOrd="0" presId="urn:microsoft.com/office/officeart/2005/8/layout/cycle2"/>
    <dgm:cxn modelId="{17948641-61C5-4952-BE6F-D3E5AF6A8E77}" type="presParOf" srcId="{47ACAC3B-80A0-48C3-8DCB-F3A422B4DDC7}" destId="{7B4BD5FE-3B86-491C-B722-E194F4B6465D}" srcOrd="13" destOrd="0" presId="urn:microsoft.com/office/officeart/2005/8/layout/cycle2"/>
    <dgm:cxn modelId="{0379F76C-F613-4006-AAB3-4176E9729859}" type="presParOf" srcId="{7B4BD5FE-3B86-491C-B722-E194F4B6465D}" destId="{A592C7CA-26AB-4C97-84E6-6C70FF9667AF}" srcOrd="0" destOrd="0" presId="urn:microsoft.com/office/officeart/2005/8/layout/cycle2"/>
    <dgm:cxn modelId="{B548D1A2-981C-417A-9FAA-7D55C16C8204}" type="presParOf" srcId="{47ACAC3B-80A0-48C3-8DCB-F3A422B4DDC7}" destId="{80FE6824-CF43-45CA-91B1-317D3381C2C3}" srcOrd="14" destOrd="0" presId="urn:microsoft.com/office/officeart/2005/8/layout/cycle2"/>
    <dgm:cxn modelId="{D2B17939-C161-4B92-A525-CE8571EC5F3A}" type="presParOf" srcId="{47ACAC3B-80A0-48C3-8DCB-F3A422B4DDC7}" destId="{1CB7F494-F93E-4B4D-B9B5-F884894889BE}" srcOrd="15" destOrd="0" presId="urn:microsoft.com/office/officeart/2005/8/layout/cycle2"/>
    <dgm:cxn modelId="{F6694EB0-3B54-4AAE-BD79-88C1F90D9545}" type="presParOf" srcId="{1CB7F494-F93E-4B4D-B9B5-F884894889BE}" destId="{2AF5E112-6065-44EC-8C50-639E65CDE86B}" srcOrd="0" destOrd="0" presId="urn:microsoft.com/office/officeart/2005/8/layout/cycle2"/>
    <dgm:cxn modelId="{26083CE8-32F5-4823-BCA8-8A49B4B565AB}" type="presParOf" srcId="{47ACAC3B-80A0-48C3-8DCB-F3A422B4DDC7}" destId="{C969C634-8505-45AA-9CA1-84C9AB139A48}" srcOrd="16" destOrd="0" presId="urn:microsoft.com/office/officeart/2005/8/layout/cycle2"/>
    <dgm:cxn modelId="{A102B9CC-3951-4792-B839-D80EF89CD8C2}" type="presParOf" srcId="{47ACAC3B-80A0-48C3-8DCB-F3A422B4DDC7}" destId="{F07A99FC-A637-457A-9B97-C87963E6392E}" srcOrd="17" destOrd="0" presId="urn:microsoft.com/office/officeart/2005/8/layout/cycle2"/>
    <dgm:cxn modelId="{D84A259B-669C-48F7-9503-50A8E3F89AD2}" type="presParOf" srcId="{F07A99FC-A637-457A-9B97-C87963E6392E}" destId="{FCE87FCE-8EDB-40EB-8A32-C208396B2A4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EFE32-2A6A-4A53-B285-F6F46B9E3414}">
      <dsp:nvSpPr>
        <dsp:cNvPr id="0" name=""/>
        <dsp:cNvSpPr/>
      </dsp:nvSpPr>
      <dsp:spPr>
        <a:xfrm>
          <a:off x="2706903" y="923"/>
          <a:ext cx="708488" cy="7084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МБДОУ №49</a:t>
          </a:r>
          <a:endParaRPr lang="ru-RU" sz="1100" b="1" kern="1200" dirty="0"/>
        </a:p>
      </dsp:txBody>
      <dsp:txXfrm>
        <a:off x="2810659" y="104679"/>
        <a:ext cx="500976" cy="500976"/>
      </dsp:txXfrm>
    </dsp:sp>
    <dsp:sp modelId="{A2ED70B5-B4DA-4AA6-83E7-BD6F17EE6B58}">
      <dsp:nvSpPr>
        <dsp:cNvPr id="0" name=""/>
        <dsp:cNvSpPr/>
      </dsp:nvSpPr>
      <dsp:spPr>
        <a:xfrm rot="1200000">
          <a:off x="3461644" y="415567"/>
          <a:ext cx="187869" cy="239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463343" y="453752"/>
        <a:ext cx="131508" cy="143468"/>
      </dsp:txXfrm>
    </dsp:sp>
    <dsp:sp modelId="{50AF119A-4D37-4C9A-81D9-B3E6F00143AB}">
      <dsp:nvSpPr>
        <dsp:cNvPr id="0" name=""/>
        <dsp:cNvSpPr/>
      </dsp:nvSpPr>
      <dsp:spPr>
        <a:xfrm>
          <a:off x="3705758" y="364476"/>
          <a:ext cx="708488" cy="7084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МБДОУ №52</a:t>
          </a:r>
          <a:endParaRPr lang="ru-RU" sz="1100" b="1" kern="1200" dirty="0"/>
        </a:p>
      </dsp:txBody>
      <dsp:txXfrm>
        <a:off x="3809514" y="468232"/>
        <a:ext cx="500976" cy="500976"/>
      </dsp:txXfrm>
    </dsp:sp>
    <dsp:sp modelId="{7897EF3B-94F7-4D2B-B25B-246B155B37D1}">
      <dsp:nvSpPr>
        <dsp:cNvPr id="0" name=""/>
        <dsp:cNvSpPr/>
      </dsp:nvSpPr>
      <dsp:spPr>
        <a:xfrm rot="3600000">
          <a:off x="4229149" y="1054833"/>
          <a:ext cx="187869" cy="239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243239" y="1078251"/>
        <a:ext cx="131508" cy="143468"/>
      </dsp:txXfrm>
    </dsp:sp>
    <dsp:sp modelId="{06D42475-C129-41AC-85FC-D2EBDAF45280}">
      <dsp:nvSpPr>
        <dsp:cNvPr id="0" name=""/>
        <dsp:cNvSpPr/>
      </dsp:nvSpPr>
      <dsp:spPr>
        <a:xfrm>
          <a:off x="4237237" y="1285025"/>
          <a:ext cx="708488" cy="7084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МБДОУ №59</a:t>
          </a:r>
          <a:endParaRPr lang="ru-RU" sz="1100" b="1" kern="1200" dirty="0"/>
        </a:p>
      </dsp:txBody>
      <dsp:txXfrm>
        <a:off x="4340993" y="1388781"/>
        <a:ext cx="500976" cy="500976"/>
      </dsp:txXfrm>
    </dsp:sp>
    <dsp:sp modelId="{0302BED8-D5AC-4FCC-8279-40B4BD8320FC}">
      <dsp:nvSpPr>
        <dsp:cNvPr id="0" name=""/>
        <dsp:cNvSpPr/>
      </dsp:nvSpPr>
      <dsp:spPr>
        <a:xfrm rot="6000000">
          <a:off x="4406180" y="2037881"/>
          <a:ext cx="187869" cy="239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4439254" y="2057952"/>
        <a:ext cx="131508" cy="143468"/>
      </dsp:txXfrm>
    </dsp:sp>
    <dsp:sp modelId="{8D297E48-5A12-4FDC-A3C8-1E6911B9F0BC}">
      <dsp:nvSpPr>
        <dsp:cNvPr id="0" name=""/>
        <dsp:cNvSpPr/>
      </dsp:nvSpPr>
      <dsp:spPr>
        <a:xfrm>
          <a:off x="4052656" y="2331835"/>
          <a:ext cx="708488" cy="7084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МБДОУ №65</a:t>
          </a:r>
          <a:endParaRPr lang="ru-RU" sz="1100" b="1" kern="1200" dirty="0"/>
        </a:p>
      </dsp:txBody>
      <dsp:txXfrm>
        <a:off x="4156412" y="2435591"/>
        <a:ext cx="500976" cy="500976"/>
      </dsp:txXfrm>
    </dsp:sp>
    <dsp:sp modelId="{D0985A3F-E25D-4F45-A3BC-D6099D420F58}">
      <dsp:nvSpPr>
        <dsp:cNvPr id="0" name=""/>
        <dsp:cNvSpPr/>
      </dsp:nvSpPr>
      <dsp:spPr>
        <a:xfrm rot="8400000">
          <a:off x="3909902" y="2904733"/>
          <a:ext cx="187869" cy="239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3959670" y="2934442"/>
        <a:ext cx="131508" cy="143468"/>
      </dsp:txXfrm>
    </dsp:sp>
    <dsp:sp modelId="{168AB74D-2C3D-4A71-8C8A-495C35720F48}">
      <dsp:nvSpPr>
        <dsp:cNvPr id="0" name=""/>
        <dsp:cNvSpPr/>
      </dsp:nvSpPr>
      <dsp:spPr>
        <a:xfrm>
          <a:off x="3238383" y="3015092"/>
          <a:ext cx="708488" cy="70848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МБДОУ №77</a:t>
          </a:r>
          <a:endParaRPr lang="ru-RU" sz="1100" b="1" kern="1200" dirty="0"/>
        </a:p>
      </dsp:txBody>
      <dsp:txXfrm>
        <a:off x="3342139" y="3118848"/>
        <a:ext cx="500976" cy="500976"/>
      </dsp:txXfrm>
    </dsp:sp>
    <dsp:sp modelId="{AC9C6513-4959-4FA0-A627-FC1F4518E65A}">
      <dsp:nvSpPr>
        <dsp:cNvPr id="0" name=""/>
        <dsp:cNvSpPr/>
      </dsp:nvSpPr>
      <dsp:spPr>
        <a:xfrm rot="10800000">
          <a:off x="2972530" y="3249779"/>
          <a:ext cx="187869" cy="239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3028891" y="3297602"/>
        <a:ext cx="131508" cy="143468"/>
      </dsp:txXfrm>
    </dsp:sp>
    <dsp:sp modelId="{7DA8407A-8B16-405F-9FA4-D6A48B51550C}">
      <dsp:nvSpPr>
        <dsp:cNvPr id="0" name=""/>
        <dsp:cNvSpPr/>
      </dsp:nvSpPr>
      <dsp:spPr>
        <a:xfrm>
          <a:off x="2175424" y="3015092"/>
          <a:ext cx="708488" cy="7084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МБДОУ №85</a:t>
          </a:r>
          <a:endParaRPr lang="ru-RU" sz="1100" b="1" kern="1200" dirty="0"/>
        </a:p>
      </dsp:txBody>
      <dsp:txXfrm>
        <a:off x="2279180" y="3118848"/>
        <a:ext cx="500976" cy="500976"/>
      </dsp:txXfrm>
    </dsp:sp>
    <dsp:sp modelId="{CB2D1002-8FAF-47BC-99D3-D9542BF8B5F5}">
      <dsp:nvSpPr>
        <dsp:cNvPr id="0" name=""/>
        <dsp:cNvSpPr/>
      </dsp:nvSpPr>
      <dsp:spPr>
        <a:xfrm rot="13200000">
          <a:off x="2032670" y="2911568"/>
          <a:ext cx="187869" cy="239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2082438" y="2977505"/>
        <a:ext cx="131508" cy="143468"/>
      </dsp:txXfrm>
    </dsp:sp>
    <dsp:sp modelId="{E7BC6B0D-044D-4D9B-B6C4-B06F568D27A9}">
      <dsp:nvSpPr>
        <dsp:cNvPr id="0" name=""/>
        <dsp:cNvSpPr/>
      </dsp:nvSpPr>
      <dsp:spPr>
        <a:xfrm>
          <a:off x="1361150" y="2331835"/>
          <a:ext cx="708488" cy="7084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МБДОУ №95</a:t>
          </a:r>
          <a:endParaRPr lang="ru-RU" sz="1100" b="1" kern="1200" dirty="0"/>
        </a:p>
      </dsp:txBody>
      <dsp:txXfrm>
        <a:off x="1464906" y="2435591"/>
        <a:ext cx="500976" cy="500976"/>
      </dsp:txXfrm>
    </dsp:sp>
    <dsp:sp modelId="{7B4BD5FE-3B86-491C-B722-E194F4B6465D}">
      <dsp:nvSpPr>
        <dsp:cNvPr id="0" name=""/>
        <dsp:cNvSpPr/>
      </dsp:nvSpPr>
      <dsp:spPr>
        <a:xfrm rot="15600000">
          <a:off x="1530093" y="2048353"/>
          <a:ext cx="187869" cy="239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1563167" y="2123928"/>
        <a:ext cx="131508" cy="143468"/>
      </dsp:txXfrm>
    </dsp:sp>
    <dsp:sp modelId="{80FE6824-CF43-45CA-91B1-317D3381C2C3}">
      <dsp:nvSpPr>
        <dsp:cNvPr id="0" name=""/>
        <dsp:cNvSpPr/>
      </dsp:nvSpPr>
      <dsp:spPr>
        <a:xfrm>
          <a:off x="1176569" y="1285025"/>
          <a:ext cx="708488" cy="7084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МБДОУ №96</a:t>
          </a:r>
          <a:endParaRPr lang="ru-RU" sz="1100" b="1" kern="1200" dirty="0"/>
        </a:p>
      </dsp:txBody>
      <dsp:txXfrm>
        <a:off x="1280325" y="1388781"/>
        <a:ext cx="500976" cy="500976"/>
      </dsp:txXfrm>
    </dsp:sp>
    <dsp:sp modelId="{1CB7F494-F93E-4B4D-B9B5-F884894889BE}">
      <dsp:nvSpPr>
        <dsp:cNvPr id="0" name=""/>
        <dsp:cNvSpPr/>
      </dsp:nvSpPr>
      <dsp:spPr>
        <a:xfrm rot="18000000">
          <a:off x="1699960" y="1064042"/>
          <a:ext cx="187869" cy="239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714050" y="1136270"/>
        <a:ext cx="131508" cy="143468"/>
      </dsp:txXfrm>
    </dsp:sp>
    <dsp:sp modelId="{C969C634-8505-45AA-9CA1-84C9AB139A48}">
      <dsp:nvSpPr>
        <dsp:cNvPr id="0" name=""/>
        <dsp:cNvSpPr/>
      </dsp:nvSpPr>
      <dsp:spPr>
        <a:xfrm>
          <a:off x="1708049" y="364476"/>
          <a:ext cx="708488" cy="7084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МАДОУ №107</a:t>
          </a:r>
          <a:endParaRPr lang="ru-RU" sz="1100" b="1" kern="1200" dirty="0"/>
        </a:p>
      </dsp:txBody>
      <dsp:txXfrm>
        <a:off x="1811805" y="468232"/>
        <a:ext cx="500976" cy="500976"/>
      </dsp:txXfrm>
    </dsp:sp>
    <dsp:sp modelId="{F07A99FC-A637-457A-9B97-C87963E6392E}">
      <dsp:nvSpPr>
        <dsp:cNvPr id="0" name=""/>
        <dsp:cNvSpPr/>
      </dsp:nvSpPr>
      <dsp:spPr>
        <a:xfrm rot="20400000">
          <a:off x="2462789" y="419205"/>
          <a:ext cx="187869" cy="239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464488" y="476666"/>
        <a:ext cx="131508" cy="143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94AA8041-5B76-405E-860D-5A143AD75B6E}" type="datetimeFigureOut">
              <a:rPr lang="ru-RU" smtClean="0"/>
              <a:pPr/>
              <a:t>08.08.2021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7"/>
            <a:ext cx="5438140" cy="3908238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198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9198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13A45F41-BB6E-416A-847D-26C3698DC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17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9310" indent="-28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7399" indent="-2274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359" indent="-2274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7319" indent="-2274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227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723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219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715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B2F86E-D194-4487-AA22-026D226A853F}" type="slidenum">
              <a:rPr lang="en-US" altLang="ru-RU"/>
              <a:pPr/>
              <a:t>26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51312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9310" indent="-28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7399" indent="-2274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359" indent="-2274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7319" indent="-2274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227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723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219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715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B2F86E-D194-4487-AA22-026D226A853F}" type="slidenum">
              <a:rPr lang="en-US" altLang="ru-RU"/>
              <a:pPr/>
              <a:t>30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51312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9310" indent="-28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7399" indent="-2274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359" indent="-2274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7319" indent="-2274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227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723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219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715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B2F86E-D194-4487-AA22-026D226A853F}" type="slidenum">
              <a:rPr lang="en-US" altLang="ru-RU"/>
              <a:pPr/>
              <a:t>31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51312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9310" indent="-28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7399" indent="-2274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359" indent="-2274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7319" indent="-2274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227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723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219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715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B2F86E-D194-4487-AA22-026D226A853F}" type="slidenum">
              <a:rPr lang="en-US" altLang="ru-RU"/>
              <a:pPr/>
              <a:t>32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51312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9310" indent="-28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7399" indent="-2274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359" indent="-2274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7319" indent="-2274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227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723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219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715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B2F86E-D194-4487-AA22-026D226A853F}" type="slidenum">
              <a:rPr lang="en-US" altLang="ru-RU"/>
              <a:pPr/>
              <a:t>34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51312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9310" indent="-28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7399" indent="-2274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359" indent="-2274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7319" indent="-2274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227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723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219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715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B2F86E-D194-4487-AA22-026D226A853F}" type="slidenum">
              <a:rPr lang="en-US" altLang="ru-RU"/>
              <a:pPr/>
              <a:t>35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51312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9310" indent="-28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7399" indent="-2274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359" indent="-2274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7319" indent="-2274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227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723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219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715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B2F86E-D194-4487-AA22-026D226A853F}" type="slidenum">
              <a:rPr lang="en-US" altLang="ru-RU"/>
              <a:pPr/>
              <a:t>36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51312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9310" indent="-28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7399" indent="-2274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359" indent="-2274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7319" indent="-2274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227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723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219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715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DEEA0C-63A9-4283-B87D-5E187D5C9FED}" type="slidenum">
              <a:rPr lang="en-US" altLang="ru-RU" smtClean="0"/>
              <a:pPr/>
              <a:t>38</a:t>
            </a:fld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276460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7695-D37A-44CA-BB40-9B9237E8AE46}" type="datetimeFigureOut">
              <a:rPr lang="ru-RU" smtClean="0"/>
              <a:pPr/>
              <a:t>08.08.2021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41C4-3D9C-41B0-8073-973D7F90DB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626405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7695-D37A-44CA-BB40-9B9237E8AE46}" type="datetimeFigureOut">
              <a:rPr lang="ru-RU" smtClean="0"/>
              <a:pPr/>
              <a:t>08.08.2021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41C4-3D9C-41B0-8073-973D7F90DB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389808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7695-D37A-44CA-BB40-9B9237E8AE46}" type="datetimeFigureOut">
              <a:rPr lang="ru-RU" smtClean="0"/>
              <a:pPr/>
              <a:t>08.08.2021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41C4-3D9C-41B0-8073-973D7F90DB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457214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3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7695-D37A-44CA-BB40-9B9237E8AE46}" type="datetimeFigureOut">
              <a:rPr lang="ru-RU" smtClean="0"/>
              <a:pPr/>
              <a:t>08.08.2021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41C4-3D9C-41B0-8073-973D7F90DB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744435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7695-D37A-44CA-BB40-9B9237E8AE46}" type="datetimeFigureOut">
              <a:rPr lang="ru-RU" smtClean="0"/>
              <a:pPr/>
              <a:t>08.08.2021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41C4-3D9C-41B0-8073-973D7F90DB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182341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7695-D37A-44CA-BB40-9B9237E8AE46}" type="datetimeFigureOut">
              <a:rPr lang="ru-RU" smtClean="0"/>
              <a:pPr/>
              <a:t>08.08.2021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41C4-3D9C-41B0-8073-973D7F90DB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04292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7695-D37A-44CA-BB40-9B9237E8AE46}" type="datetimeFigureOut">
              <a:rPr lang="ru-RU" smtClean="0"/>
              <a:pPr/>
              <a:t>08.08.2021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41C4-3D9C-41B0-8073-973D7F90DB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959808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7695-D37A-44CA-BB40-9B9237E8AE46}" type="datetimeFigureOut">
              <a:rPr lang="ru-RU" smtClean="0"/>
              <a:pPr/>
              <a:t>08.08.2021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41C4-3D9C-41B0-8073-973D7F90DB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10667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7695-D37A-44CA-BB40-9B9237E8AE46}" type="datetimeFigureOut">
              <a:rPr lang="ru-RU" smtClean="0"/>
              <a:pPr/>
              <a:t>08.08.2021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41C4-3D9C-41B0-8073-973D7F90DB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28029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7695-D37A-44CA-BB40-9B9237E8AE46}" type="datetimeFigureOut">
              <a:rPr lang="ru-RU" smtClean="0"/>
              <a:pPr/>
              <a:t>08.08.2021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41C4-3D9C-41B0-8073-973D7F90DB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877034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7695-D37A-44CA-BB40-9B9237E8AE46}" type="datetimeFigureOut">
              <a:rPr lang="ru-RU" smtClean="0"/>
              <a:pPr/>
              <a:t>08.08.2021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41C4-3D9C-41B0-8073-973D7F90DB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45818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27695-D37A-44CA-BB40-9B9237E8AE46}" type="datetimeFigureOut">
              <a:rPr lang="ru-RU" smtClean="0"/>
              <a:pPr/>
              <a:t>08.08.2021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D41C4-3D9C-41B0-8073-973D7F90DB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69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0" y="2662835"/>
            <a:ext cx="12087922" cy="177253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dirty="0" smtClean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smtClean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стратегических целей и направления изменений муниципальной системы образования </a:t>
            </a:r>
            <a:r>
              <a:rPr lang="ru-RU" sz="4000" i="1" dirty="0" err="1" smtClean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г.Владикавказа</a:t>
            </a:r>
            <a:endParaRPr lang="ru-RU" sz="4000" i="1" dirty="0">
              <a:ln w="1143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35" y="774466"/>
            <a:ext cx="2391167" cy="1804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11512" y="185997"/>
            <a:ext cx="11898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образования администрации местного самоуправления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г.Владикавказа</a:t>
            </a:r>
            <a:endParaRPr lang="ru-RU" sz="24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246005" y="5317906"/>
            <a:ext cx="92852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ЛАРИОНОВА ЗИНАИДА ИВАНОВНА, </a:t>
            </a:r>
            <a:endParaRPr lang="ru-RU" alt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начальник </a:t>
            </a:r>
            <a:r>
              <a:rPr lang="ru-RU" alt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Управления образования АМС </a:t>
            </a:r>
            <a:r>
              <a:rPr lang="ru-RU" altLang="ru-RU" sz="20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г.Владикавказа</a:t>
            </a:r>
            <a:endParaRPr lang="ru-RU" alt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971600" y="6396335"/>
            <a:ext cx="1091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E-mail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en-US" alt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obrazovanie-ams@rso-a.ru</a:t>
            </a:r>
            <a:endParaRPr lang="ru-RU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http://uo.amsvlad.ru – 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altLang="ru-RU" sz="1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г.Владикавказа</a:t>
            </a:r>
            <a:endParaRPr lang="en-US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1660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144595" y="6140961"/>
            <a:ext cx="1091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E-mail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en-US" alt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obrazovanie-ams@rso-a.ru</a:t>
            </a:r>
            <a:endParaRPr lang="ru-RU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http://uo.amsvlad.ru – 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altLang="ru-RU" sz="1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г.Владикавказа</a:t>
            </a:r>
            <a:endParaRPr lang="en-US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06" y="5718062"/>
            <a:ext cx="2108886" cy="11399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2022" y="239345"/>
            <a:ext cx="10939848" cy="580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Сегодня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муниципальная система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образования </a:t>
            </a:r>
            <a:r>
              <a:rPr lang="ru-RU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г.Владикавказа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играющая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одну из ключевых ролей, определяющих социальное развитие и экономический рост города,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представлена 110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образовательными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организациями.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Дошкольное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образование реализуется на базе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59 дошкольных образовательных организаций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и на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базе 8 общеобразовательных учреждений (МБОУ СОШ №№ 15, 24, 29, 33, 34, 43, 48, сел. Балта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).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Дошкольным образованием охвачен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16581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ребенок.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Общее образование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реализуется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в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43 образовательных организациях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реализующих программы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начального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общего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основного общего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и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среднего общего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образования (3 общеобразовательные организации (МБОУ гимназия № 5, МАОУ БСОШ № 7, МБОУ СОШ № 11 с углубленным изучением английского языка), на базе 3 общеобразовательных организаций открыты ресурсные центры для обучения детей-инвалидов и детей с ОВЗ (в МБОУ СОШ №№26, 27 обучаются дети с расстройствами аутистического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спектра).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программам начального общего, основного общего, среднего общего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обучались 36904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детей.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Дополнительное образование реализуется 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8 организациями дополнительного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образования. Дополнительным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образованием на базе организаций дополнительного образования в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2019-20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учебном году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были охвачены 14310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чел.</a:t>
            </a:r>
          </a:p>
          <a:p>
            <a:pPr indent="273050" algn="ctr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По состоянию на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01.08.2020г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100 %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образовательных учреждений г.Владикавказа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имеют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бессрочную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лицензию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на право ведения образовательной деятельности.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42 школы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города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аккредитованы.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ru-RU" sz="1450" b="1" dirty="0">
              <a:latin typeface="Georgia" panose="02040502050405020303" pitchFamily="18" charset="0"/>
            </a:endParaRPr>
          </a:p>
          <a:p>
            <a:pPr indent="361950" algn="ctr"/>
            <a:endParaRPr lang="ru-RU" altLang="ru-RU" sz="1500" b="1" dirty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1613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144595" y="6140961"/>
            <a:ext cx="1091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E-mail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en-US" alt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obrazovanie-ams@rso-a.ru</a:t>
            </a:r>
            <a:endParaRPr lang="ru-RU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http://uo.amsvlad.ru – 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altLang="ru-RU" sz="1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г.Владикавказа</a:t>
            </a:r>
            <a:endParaRPr lang="en-US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06" y="5718062"/>
            <a:ext cx="2108886" cy="11399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3986" y="124586"/>
            <a:ext cx="1157039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u="sng" dirty="0" smtClean="0">
                <a:solidFill>
                  <a:srgbClr val="002060"/>
                </a:solidFill>
                <a:latin typeface="Georgia" pitchFamily="18" charset="0"/>
              </a:rPr>
              <a:t>Педагогические кадры.</a:t>
            </a:r>
            <a:endParaRPr lang="ru-RU" sz="2300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300" dirty="0" smtClean="0">
                <a:solidFill>
                  <a:srgbClr val="002060"/>
                </a:solidFill>
                <a:latin typeface="Georgia" pitchFamily="18" charset="0"/>
              </a:rPr>
              <a:t>Образовательный процесс в муниципальной системе образования в 2020 году осуществляют 4556 педагогических работника. Из них в общеобразовательных учреждениях - 2738 (включая внешних совместителя и работающих по договорам гражданско-правового характера), в дошкольных – 1590, в учреждениях дополнительного образования -228.</a:t>
            </a:r>
          </a:p>
          <a:p>
            <a:r>
              <a:rPr lang="ru-RU" sz="2300" dirty="0" smtClean="0">
                <a:solidFill>
                  <a:srgbClr val="002060"/>
                </a:solidFill>
                <a:latin typeface="Georgia" pitchFamily="18" charset="0"/>
              </a:rPr>
              <a:t>Высшую </a:t>
            </a:r>
            <a:r>
              <a:rPr lang="ru-RU" sz="2300" dirty="0">
                <a:solidFill>
                  <a:srgbClr val="002060"/>
                </a:solidFill>
                <a:latin typeface="Georgia" pitchFamily="18" charset="0"/>
              </a:rPr>
              <a:t>категорию имеют 1082  педагогических работника . Из них: ДОУ – </a:t>
            </a:r>
            <a:r>
              <a:rPr lang="ru-RU" sz="2300" dirty="0" smtClean="0">
                <a:solidFill>
                  <a:srgbClr val="002060"/>
                </a:solidFill>
                <a:latin typeface="Georgia" pitchFamily="18" charset="0"/>
              </a:rPr>
              <a:t>258, </a:t>
            </a:r>
            <a:r>
              <a:rPr lang="ru-RU" sz="2300" dirty="0">
                <a:solidFill>
                  <a:srgbClr val="002060"/>
                </a:solidFill>
                <a:latin typeface="Georgia" pitchFamily="18" charset="0"/>
              </a:rPr>
              <a:t>СОШ – </a:t>
            </a:r>
            <a:r>
              <a:rPr lang="ru-RU" sz="2300" dirty="0" smtClean="0">
                <a:solidFill>
                  <a:srgbClr val="002060"/>
                </a:solidFill>
                <a:latin typeface="Georgia" pitchFamily="18" charset="0"/>
              </a:rPr>
              <a:t>720,  </a:t>
            </a:r>
            <a:r>
              <a:rPr lang="ru-RU" sz="2300" dirty="0">
                <a:solidFill>
                  <a:srgbClr val="002060"/>
                </a:solidFill>
                <a:latin typeface="Georgia" pitchFamily="18" charset="0"/>
              </a:rPr>
              <a:t>ДОП – </a:t>
            </a:r>
            <a:r>
              <a:rPr lang="ru-RU" sz="2300" dirty="0" smtClean="0">
                <a:solidFill>
                  <a:srgbClr val="002060"/>
                </a:solidFill>
                <a:latin typeface="Georgia" pitchFamily="18" charset="0"/>
              </a:rPr>
              <a:t>104. </a:t>
            </a:r>
            <a:r>
              <a:rPr lang="ru-RU" sz="2300" dirty="0">
                <a:solidFill>
                  <a:srgbClr val="002060"/>
                </a:solidFill>
                <a:latin typeface="Georgia" pitchFamily="18" charset="0"/>
              </a:rPr>
              <a:t>Первую категорию имеют 1031 чел. Из них: ДОУ –509 </a:t>
            </a:r>
            <a:r>
              <a:rPr lang="ru-RU" sz="2300" dirty="0" smtClean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300" dirty="0">
                <a:solidFill>
                  <a:srgbClr val="002060"/>
                </a:solidFill>
                <a:latin typeface="Georgia" pitchFamily="18" charset="0"/>
              </a:rPr>
              <a:t>СОШ – </a:t>
            </a:r>
            <a:r>
              <a:rPr lang="ru-RU" sz="2300" dirty="0" smtClean="0">
                <a:solidFill>
                  <a:srgbClr val="002060"/>
                </a:solidFill>
                <a:latin typeface="Georgia" pitchFamily="18" charset="0"/>
              </a:rPr>
              <a:t>487, </a:t>
            </a:r>
            <a:r>
              <a:rPr lang="ru-RU" sz="2300" dirty="0">
                <a:solidFill>
                  <a:srgbClr val="002060"/>
                </a:solidFill>
                <a:latin typeface="Georgia" pitchFamily="18" charset="0"/>
              </a:rPr>
              <a:t>ДОП – </a:t>
            </a:r>
            <a:r>
              <a:rPr lang="ru-RU" sz="2300" dirty="0" smtClean="0">
                <a:solidFill>
                  <a:srgbClr val="002060"/>
                </a:solidFill>
                <a:latin typeface="Georgia" pitchFamily="18" charset="0"/>
              </a:rPr>
              <a:t>35.</a:t>
            </a:r>
          </a:p>
          <a:p>
            <a:r>
              <a:rPr lang="ru-RU" sz="2300" dirty="0" smtClean="0">
                <a:solidFill>
                  <a:srgbClr val="002060"/>
                </a:solidFill>
                <a:latin typeface="Georgia" pitchFamily="18" charset="0"/>
              </a:rPr>
              <a:t>Руководители всех образовательных организаций прошли аттестацию на соответствие занимаемой должности.</a:t>
            </a:r>
          </a:p>
          <a:p>
            <a:r>
              <a:rPr lang="ru-RU" sz="2300" b="1" u="sng" dirty="0" smtClean="0">
                <a:solidFill>
                  <a:srgbClr val="002060"/>
                </a:solidFill>
                <a:latin typeface="Georgia" pitchFamily="18" charset="0"/>
              </a:rPr>
              <a:t> Заработная плата педагогических работников.</a:t>
            </a:r>
            <a:endParaRPr lang="ru-RU" sz="2300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300" dirty="0" smtClean="0">
                <a:solidFill>
                  <a:srgbClr val="002060"/>
                </a:solidFill>
                <a:latin typeface="Georgia" pitchFamily="18" charset="0"/>
              </a:rPr>
              <a:t>Средняя заработная плата педагогических работников года составляет:</a:t>
            </a:r>
          </a:p>
          <a:p>
            <a:r>
              <a:rPr lang="ru-RU" sz="2300" dirty="0" smtClean="0">
                <a:solidFill>
                  <a:srgbClr val="002060"/>
                </a:solidFill>
                <a:latin typeface="Georgia" pitchFamily="18" charset="0"/>
              </a:rPr>
              <a:t>в дошкольных организациях – 20 328,76 руб.</a:t>
            </a:r>
          </a:p>
          <a:p>
            <a:r>
              <a:rPr lang="ru-RU" sz="2300" dirty="0" smtClean="0">
                <a:solidFill>
                  <a:srgbClr val="002060"/>
                </a:solidFill>
                <a:latin typeface="Georgia" pitchFamily="18" charset="0"/>
              </a:rPr>
              <a:t>в общеобразовательных организациях – 20 078,37 руб. (из них учителя-20 409,25 руб.)</a:t>
            </a:r>
          </a:p>
          <a:p>
            <a:r>
              <a:rPr lang="ru-RU" sz="2300" dirty="0" smtClean="0">
                <a:solidFill>
                  <a:srgbClr val="002060"/>
                </a:solidFill>
                <a:latin typeface="Georgia" pitchFamily="18" charset="0"/>
              </a:rPr>
              <a:t>в организациях дополнительного образования – 21 238,06 руб.</a:t>
            </a:r>
          </a:p>
          <a:p>
            <a:pPr indent="361950" algn="ctr"/>
            <a:endParaRPr lang="ru-RU" altLang="ru-RU" sz="1500" b="1" dirty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1613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144595" y="6140961"/>
            <a:ext cx="1091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E-mail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en-US" alt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obrazovanie-ams@rso-a.ru</a:t>
            </a:r>
            <a:endParaRPr lang="ru-RU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http://uo.amsvlad.ru – 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altLang="ru-RU" sz="1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г.Владикавказа</a:t>
            </a:r>
            <a:endParaRPr lang="en-US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06" y="5718062"/>
            <a:ext cx="2108886" cy="113993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4185" y="146959"/>
            <a:ext cx="115297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Сегодня, говоря о портрете выпускника общеобразовательной школы,  мы понимаем, что его основы закладываются на уровне дошкольного образования. Поэтому детский сад не может работать только в режиме обособленного функционирования,  поскольку должен соответствовать постоянно меняющимся запросам общества. В дошкольных учреждениях необходимо выстраивать системную работу по подготовке ребенка к школе и дальнейшей жизни в обществе, которая заключается не в передаче набора знаний, навыков и умений выпускнику детского сада, а в приобретении им ключевых компетенций, которые в дальнейшем помогут ему в качественном овладении школьной программой и социализации. К сожалению, пока не везде обеспечена преемственность с общеобразовательной школой,  не достигнуто должное взаимодействие в течение учебного года между дошкольными и общеобразовательными учреждениями на основании реализации совместного плана работы. В новом учебном году этот вопрос станет приоритетным в мониторинге как дошкольного, так и общего образования.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уровня квалификации педагогов осуществлялось  через различные формы работы: курсы повышения квалификации, самообразование, аттестацию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21129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144595" y="6140961"/>
            <a:ext cx="1091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E-mail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en-US" alt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obrazovanie-ams@rso-a.ru</a:t>
            </a:r>
            <a:endParaRPr lang="ru-RU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http://uo.amsvlad.ru – 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altLang="ru-RU" sz="1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г.Владикавказа</a:t>
            </a:r>
            <a:endParaRPr lang="en-US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06" y="5718062"/>
            <a:ext cx="2108886" cy="113993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5946" y="146960"/>
            <a:ext cx="1140940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Продолжена работа по созданию дополнительных мест в муниципальных дошкольных образовательных учреждениях. В 2019-2020 годах в рамках участия в федеральных программах в 9 дошкольных организациях открыты (ДОУ 52, 59, 60, 65, 81, 86, 91, 96, 107) и функционируют группы раннего возраста. Начал функционировать новый 15 групповой детский сад на 280 мест в 18 микрорайоне по ул. Шамиля </a:t>
            </a:r>
            <a:r>
              <a:rPr lang="ru-RU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Джигкаева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 – структурное подразделение 107 детского сада. В настоящий момент ведется строительство пристроек – ясельных групп в детских садах № 46 и 64. Все это позволит выполнить Указ Президента по вопросу приема детей в детские сады с раннего возраста. Всего в 2019 году в детские сады выдано около 4344 направлений.</a:t>
            </a:r>
          </a:p>
          <a:p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Возвращены судебным решением в муниципальную собственность два здания бывших ведомственных садов по ул.Попова (на 120 мест) и ул.Шмулевича (на 280 мест), которые в настоящее время не пригодны для приема детей и требуют капитального ремонта. </a:t>
            </a:r>
          </a:p>
          <a:p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Муниципальная услуга по постановке на учет детей дошкольного возраста осуществляется в электронном виде. По данным системы АИС «Комплектование ДОУ» в очереди на получение места в дошкольном образовательном учреждении по состоянию на 26.08.2020 стоят 6901 чел. (от 0 до 7 лет), актуальный спрос – 346 чел., из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них в возрасте от 3 до 7 лет в электронной очереди в 2020 году стоят 24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ребенка.</a:t>
            </a:r>
          </a:p>
          <a:p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 целях обеспечения общедоступным дошкольным образованием и создания равных стартовых возможностей для детей дошкольного возраста на базе 8 муниципальных общеобразовательных организаций (МБОУ СОШ №№ 15, 24, 29, 33, 34, 43, 48, сел. Балта) созданы структурные подразделения – дошкольные группы с охватом 510 воспитанников. В 4 школах г.Владикавказа функционируют группы кратковременного пребывания детей, в которых по программам дошкольного образования, предшествующего начальному общему, обучаются 72 ребенка.</a:t>
            </a:r>
          </a:p>
          <a:p>
            <a:pPr indent="449580" algn="just">
              <a:spcAft>
                <a:spcPts val="0"/>
              </a:spcAft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129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144595" y="6140961"/>
            <a:ext cx="1091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E-mail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en-US" alt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obrazovanie-ams@rso-a.ru</a:t>
            </a:r>
            <a:endParaRPr lang="ru-RU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http://uo.amsvlad.ru – 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altLang="ru-RU" sz="1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г.Владикавказа</a:t>
            </a:r>
            <a:endParaRPr lang="en-US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06" y="5718062"/>
            <a:ext cx="2108886" cy="11399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6863" y="204012"/>
            <a:ext cx="115355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МЕТОДИЧЕСКОЕ СОПРОВОЖДЕНИЕ ИННОВАЦИОННЫХ ПЛОЩАДОК</a:t>
            </a:r>
          </a:p>
          <a:p>
            <a:pPr indent="36195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инновационных площадок от  Российской академии образования (РАО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 smtClean="0">
              <a:latin typeface="Georgia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107718" y="1129078"/>
          <a:ext cx="5709144" cy="1719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1607459"/>
            <a:ext cx="64711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50800"/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тема</a:t>
            </a:r>
            <a:r>
              <a:rPr lang="ru-RU" sz="2000" dirty="0" smtClean="0">
                <a:ln w="50800"/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 w="50800"/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«Современная технология эффективной социализации детей в ДОО и в школе: проектирование модели взаимодействия» </a:t>
            </a:r>
            <a:r>
              <a:rPr lang="ru-RU" sz="2000" b="1" i="1" dirty="0" smtClean="0">
                <a:ln w="50800"/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 w="50800"/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на базе</a:t>
            </a:r>
          </a:p>
          <a:p>
            <a:pPr algn="ctr"/>
            <a:endParaRPr lang="ru-RU" sz="2000" b="1" dirty="0">
              <a:ln w="5080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092793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Распоряжение РАО  №2 от 06.04.2016г.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261563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Распоряжение РАО  №2 от 28.09.2017г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676" y="3893459"/>
            <a:ext cx="70455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50800"/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тема «Проектирование модели сетевого взаимодействия дошкольных образовательных организаций на муниципальном уровне»  </a:t>
            </a:r>
            <a:r>
              <a:rPr lang="ru-RU" sz="2000" b="1" i="1" dirty="0" smtClean="0">
                <a:ln w="50800"/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на базе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8468205" y="3425494"/>
            <a:ext cx="1519857" cy="654702"/>
            <a:chOff x="1585309" y="163"/>
            <a:chExt cx="1210911" cy="605455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585309" y="163"/>
              <a:ext cx="1210911" cy="60545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1603042" y="17896"/>
              <a:ext cx="1175445" cy="569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МБДОУ №49</a:t>
              </a:r>
              <a:endParaRPr lang="ru-RU" sz="1600" b="1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8468205" y="4819975"/>
            <a:ext cx="1519857" cy="654702"/>
            <a:chOff x="1585309" y="1394644"/>
            <a:chExt cx="1210911" cy="605455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585309" y="1394644"/>
              <a:ext cx="1210911" cy="60545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6"/>
            <p:cNvSpPr/>
            <p:nvPr/>
          </p:nvSpPr>
          <p:spPr>
            <a:xfrm>
              <a:off x="1603042" y="1412377"/>
              <a:ext cx="1175445" cy="569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МБДОУ №176</a:t>
              </a:r>
              <a:endParaRPr lang="ru-RU" sz="1600" b="1" kern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9131829" y="4062961"/>
            <a:ext cx="265974" cy="682562"/>
            <a:chOff x="2084810" y="684522"/>
            <a:chExt cx="211909" cy="631219"/>
          </a:xfrm>
        </p:grpSpPr>
        <p:sp>
          <p:nvSpPr>
            <p:cNvPr id="15" name="Двойная стрелка влево/вправо 14"/>
            <p:cNvSpPr/>
            <p:nvPr/>
          </p:nvSpPr>
          <p:spPr>
            <a:xfrm rot="16200000">
              <a:off x="1875155" y="894177"/>
              <a:ext cx="631219" cy="211909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Двойная стрелка влево/вправо 8"/>
            <p:cNvSpPr/>
            <p:nvPr/>
          </p:nvSpPr>
          <p:spPr>
            <a:xfrm rot="16200000">
              <a:off x="1938728" y="936559"/>
              <a:ext cx="504073" cy="1271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3221129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144595" y="6140961"/>
            <a:ext cx="1091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E-mail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en-US" alt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obrazovanie-ams@rso-a.ru</a:t>
            </a:r>
            <a:endParaRPr lang="ru-RU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http://uo.amsvlad.ru – 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altLang="ru-RU" sz="1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г.Владикавказа</a:t>
            </a:r>
            <a:endParaRPr lang="en-US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114" y="5905632"/>
            <a:ext cx="2108886" cy="11399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6863" y="0"/>
            <a:ext cx="115355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МЕТОДИЧЕСКОЕ СОПРОВОЖДЕНИЕ ИННОВАЦИОННЫХ ПЛОЩАДОК</a:t>
            </a:r>
          </a:p>
          <a:p>
            <a:pPr indent="36195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инновационных площадок от  Российской академии образования (РАО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 smtClean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30617" y="1010733"/>
            <a:ext cx="4419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Распоряжение РАО  №2 от 28.09.2017г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83016" y="1968697"/>
            <a:ext cx="44664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50800"/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тема «</a:t>
            </a:r>
            <a:r>
              <a:rPr lang="ru-RU" dirty="0" err="1" smtClean="0">
                <a:ln w="50800"/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Здоровьеформирующая</a:t>
            </a:r>
            <a:r>
              <a:rPr lang="ru-RU" dirty="0" smtClean="0">
                <a:ln w="50800"/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среда в дошкольном учреждении»  </a:t>
            </a:r>
            <a:r>
              <a:rPr lang="ru-RU" i="1" dirty="0" smtClean="0">
                <a:ln w="50800"/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на базе МАДОУ № 3</a:t>
            </a:r>
            <a:endParaRPr lang="ru-RU" i="1" dirty="0">
              <a:ln w="50800"/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22" name="Picture 2" descr="http://ds3.amsvlad.ru/upload/iblock/e1a/e1a59a98535f3d612d81cf4ef1760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5621"/>
            <a:ext cx="4800000" cy="239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4" descr="http://ds3.amsvlad.ru/upload/iblock/043/0432a29de8938f609277bbc2773deb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4705" y="872271"/>
            <a:ext cx="2784000" cy="278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Прямоугольник 25"/>
          <p:cNvSpPr/>
          <p:nvPr/>
        </p:nvSpPr>
        <p:spPr>
          <a:xfrm>
            <a:off x="363416" y="383702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«Разработка модели регионального центра информационно – образовательной поддержки родителей детей  дошкольного возраста» </a:t>
            </a:r>
          </a:p>
          <a:p>
            <a:pPr algn="just"/>
            <a:r>
              <a:rPr lang="ru-RU" dirty="0" smtClean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базе МАДОУ № 107</a:t>
            </a:r>
            <a:endParaRPr lang="ru-RU" dirty="0">
              <a:ln w="5080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 descr="http://ds107.amsvlad.ru/upload/iblock/1b1/1b12768cc45111319d71a249404135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8615" y="3865325"/>
            <a:ext cx="4800000" cy="2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Прямоугольник 27"/>
          <p:cNvSpPr/>
          <p:nvPr/>
        </p:nvSpPr>
        <p:spPr>
          <a:xfrm>
            <a:off x="1528147" y="5248980"/>
            <a:ext cx="4587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61950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Распоряжение РАО №9 от 28.09.2016 г. 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129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144595" y="6140961"/>
            <a:ext cx="1091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E-mail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en-US" alt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obrazovanie-ams@rso-a.ru</a:t>
            </a:r>
            <a:endParaRPr lang="ru-RU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http://uo.amsvlad.ru – 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altLang="ru-RU" sz="1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г.Владикавказа</a:t>
            </a:r>
            <a:endParaRPr lang="en-US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06" y="5718062"/>
            <a:ext cx="2108886" cy="11399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9198" y="60086"/>
            <a:ext cx="11535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МЕТОДИЧЕСКОЕ СОПРОВОЖДЕНИЕ ИННОВАЦИОННЫХ ПЛОЩАДОК</a:t>
            </a: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67005"/>
            <a:ext cx="11129180" cy="5286412"/>
          </a:xfrm>
        </p:spPr>
        <p:txBody>
          <a:bodyPr>
            <a:normAutofit/>
          </a:bodyPr>
          <a:lstStyle/>
          <a:p>
            <a:pPr indent="361950">
              <a:lnSpc>
                <a:spcPct val="100000"/>
              </a:lnSpc>
              <a:spcBef>
                <a:spcPts val="600"/>
              </a:spcBef>
            </a:pP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Работа инновационных площадок от Международной педагогической академии дошкольного образования (МПАДО)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(на основании решения Ученного совета МПАДО, протокол №8 от 12.12.2019г.)</a:t>
            </a:r>
            <a:endParaRPr lang="ru-RU" sz="2000" dirty="0" smtClean="0">
              <a:solidFill>
                <a:srgbClr val="002060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48394680"/>
              </p:ext>
            </p:extLst>
          </p:nvPr>
        </p:nvGraphicFramePr>
        <p:xfrm>
          <a:off x="6096951" y="1088518"/>
          <a:ext cx="6122296" cy="3724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91663" y="1352212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n w="50800"/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тема «Инновационная программа </a:t>
            </a:r>
          </a:p>
          <a:p>
            <a:pPr algn="ctr"/>
            <a:r>
              <a:rPr lang="ru-RU" sz="2800" b="1" dirty="0" smtClean="0">
                <a:ln w="50800"/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«От рождения до школы» - новые возможности» </a:t>
            </a:r>
            <a:r>
              <a:rPr lang="ru-RU" sz="2800" b="1" i="1" dirty="0" smtClean="0">
                <a:ln w="50800"/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на базе</a:t>
            </a:r>
            <a:endParaRPr lang="ru-RU" sz="2800" b="1" i="1" dirty="0">
              <a:ln w="50800"/>
              <a:solidFill>
                <a:srgbClr val="002060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9155" y="3621188"/>
            <a:ext cx="71010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период с 16 по 25 января 2020 года педагоги МБДОУ №65 и МБДОУ ЦРР № 95 прошли очно-заочные курсы повышения квалификации по программе «Инновационная программа «От рождения до школы – новые возможности»;</a:t>
            </a:r>
          </a:p>
          <a:p>
            <a:pPr indent="361950" algn="just"/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феврале 2020 года на базе МБДОУ ЦРР№95 проходил семинар- практикум для педагогов инновационных площадок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участием педагогов дошкольных учреждений</a:t>
            </a:r>
          </a:p>
        </p:txBody>
      </p:sp>
    </p:spTree>
    <p:extLst>
      <p:ext uri="{BB962C8B-B14F-4D97-AF65-F5344CB8AC3E}">
        <p14:creationId xmlns:p14="http://schemas.microsoft.com/office/powerpoint/2010/main" val="33221129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144595" y="6140961"/>
            <a:ext cx="1091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E-mail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en-US" alt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obrazovanie-ams@rso-a.ru</a:t>
            </a:r>
            <a:endParaRPr lang="ru-RU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http://uo.amsvlad.ru – 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altLang="ru-RU" sz="1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г.Владикавказа</a:t>
            </a:r>
            <a:endParaRPr lang="en-US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06" y="5718062"/>
            <a:ext cx="2108886" cy="11399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3028" y="163007"/>
            <a:ext cx="11462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Публикация материалов  на страницах   журнала  « Современное дошкольное образовательное учреждение»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1" y="1271679"/>
            <a:ext cx="111252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n w="50800"/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МАТЕРИАЛЫ ИЗ  ОПЫТА РАБОТЫ </a:t>
            </a:r>
          </a:p>
          <a:p>
            <a:pPr algn="ctr"/>
            <a:endParaRPr lang="ru-RU" sz="2200" b="1" dirty="0" smtClean="0">
              <a:ln w="50800"/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n w="50800"/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МАДОУ №107 </a:t>
            </a:r>
            <a:r>
              <a:rPr lang="ru-RU" sz="2200" i="1" dirty="0" smtClean="0">
                <a:ln w="50800"/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«Цифровой детский сад - эффективный вектор развития имиджа современной образовательной организации»;</a:t>
            </a:r>
          </a:p>
          <a:p>
            <a:pPr algn="ctr"/>
            <a:r>
              <a:rPr lang="ru-RU" sz="2200" dirty="0" smtClean="0">
                <a:ln w="50800"/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МБДОУ №77 </a:t>
            </a:r>
            <a:r>
              <a:rPr lang="ru-RU" sz="2200" i="1" dirty="0" smtClean="0">
                <a:ln w="50800"/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«Диалог культур»;</a:t>
            </a:r>
          </a:p>
          <a:p>
            <a:pPr algn="ctr"/>
            <a:r>
              <a:rPr lang="ru-RU" sz="2200" dirty="0" smtClean="0">
                <a:ln w="50800"/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МБДОУ №96 «</a:t>
            </a:r>
            <a:r>
              <a:rPr lang="ru-RU" sz="2200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Педагогические возможности взаимодействия ДОО и старшего поколения семей воспитанников».</a:t>
            </a:r>
            <a:endParaRPr lang="ru-RU" sz="2200" i="1" dirty="0" smtClean="0">
              <a:ln w="50800"/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3934" y="3733892"/>
            <a:ext cx="1007933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 сентября 2019 года в рамках участия во Всероссийской конференции «Дошкольное образование: достижения, перспективы развития»</a:t>
            </a:r>
            <a:r>
              <a:rPr lang="ru-RU" sz="2400" dirty="0" smtClean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заведующий МБДОУ ЦРР №95 </a:t>
            </a:r>
            <a:r>
              <a:rPr lang="ru-RU" sz="2400" dirty="0" err="1" smtClean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Томаева</a:t>
            </a:r>
            <a:r>
              <a:rPr lang="ru-RU" sz="2400" dirty="0" smtClean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З.Х. был представлен опыт работы на тему «Подходы к взаимодействию ДОО и семьи в условиях меняющейся </a:t>
            </a:r>
            <a:r>
              <a:rPr lang="ru-RU" sz="2400" dirty="0" err="1" smtClean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sz="2400" dirty="0" smtClean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ситуации»;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129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-117912"/>
            <a:ext cx="1714488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МАРИНА\Desktop\М.О\Инновационные технологии в воспитательно - образовательном процессе - январь 2019г\59 сад\IMG_20190122_094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624800" y="-7848599"/>
            <a:ext cx="4320000" cy="18232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5755" y="249522"/>
            <a:ext cx="108612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5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Педагогический коллектив </a:t>
            </a:r>
          </a:p>
          <a:p>
            <a:pPr algn="ctr"/>
            <a:r>
              <a:rPr lang="ru-RU" sz="235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МБДОУ ЦРР № 95</a:t>
            </a:r>
          </a:p>
          <a:p>
            <a:pPr algn="ctr"/>
            <a:r>
              <a:rPr lang="ru-RU" sz="235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стал победителем конкурса на представление </a:t>
            </a:r>
          </a:p>
          <a:p>
            <a:pPr algn="ctr"/>
            <a:r>
              <a:rPr lang="ru-RU" sz="235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гранта по мероприятию</a:t>
            </a:r>
          </a:p>
          <a:p>
            <a:pPr algn="ctr"/>
            <a:r>
              <a:rPr lang="ru-RU" sz="235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«Реализация организационно – методических </a:t>
            </a:r>
          </a:p>
          <a:p>
            <a:pPr algn="ctr"/>
            <a:r>
              <a:rPr lang="ru-RU" sz="235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моделей и стандарта в дошкольном образовании </a:t>
            </a:r>
          </a:p>
          <a:p>
            <a:pPr algn="ctr"/>
            <a:r>
              <a:rPr lang="ru-RU" sz="235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путем актуализации нормативно-методической и методологической базы, а также </a:t>
            </a:r>
            <a:r>
              <a:rPr lang="ru-RU" sz="2350" b="1" dirty="0" err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экспертно</a:t>
            </a:r>
            <a:r>
              <a:rPr lang="ru-RU" sz="235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–аналитическое сопровождение ее внедрения» </a:t>
            </a:r>
          </a:p>
          <a:p>
            <a:pPr algn="ctr"/>
            <a:r>
              <a:rPr lang="ru-RU" sz="235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ведомственной целевой программы «Развитие современных механизмов и технологий дошкольного и общего образования» государственной программы РФ «Развитие образования» 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13280" y="0"/>
            <a:ext cx="2794281" cy="2095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defender\AppData\Local\Temp\IMG_335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55" y="4844386"/>
            <a:ext cx="3073967" cy="2045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defender\AppData\Local\Temp\8b35ff02-1f08-4600-b85b-83d730bdd5b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813" y="4773837"/>
            <a:ext cx="2854296" cy="2064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9357" y="4844385"/>
            <a:ext cx="3038752" cy="2045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56013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078693" y="6288031"/>
            <a:ext cx="1091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E-mail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en-US" alt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obrazovanie-ams@rso-a.ru</a:t>
            </a:r>
            <a:endParaRPr lang="ru-RU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http://uo.amsvlad.ru – 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altLang="ru-RU" sz="1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г.Владикавказа</a:t>
            </a:r>
            <a:endParaRPr lang="en-US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06" y="5718062"/>
            <a:ext cx="2108886" cy="1139938"/>
          </a:xfrm>
          <a:prstGeom prst="rect">
            <a:avLst/>
          </a:prstGeom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55465" y="279726"/>
            <a:ext cx="10952793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ОБЩЕЕ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ОБРАЗОВАНИЕ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Систему общего образования города представляют 43 образовательных организации.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новом учебном году в школах города приступят к обучению более 37000 учеников, в том числе около 4000 первоклассников.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Национальный проект определил для нашей отрасли ключевую цель – обеспечить вхождение в число 10-ти ведущих стран мира по качеству общего образования.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Ни для кого не секрет, что около четверти россиян не владеют навыками функционального чтения, то есть, читают текст механически, не понимая содержание, не могут выделить главное, ответить на вопросы.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Я обращаюсь к учителям начальных классов, директорам школ : все ли мы понимаем, что хорошо известная и в ряде школ ставшая формальной проверка техники чтения – это базовый показатель функциональной грамотности, причём по всем предметам!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 он во многом определяет успех или неуспех выпускника 9 класса на итоговом собеседовании по русскому языку.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6902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078693" y="6288031"/>
            <a:ext cx="1091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E-mail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en-US" alt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obrazovanie-ams@rso-a.ru</a:t>
            </a:r>
            <a:endParaRPr lang="ru-RU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http://uo.amsvlad.ru – 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altLang="ru-RU" sz="1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г.Владикавказа</a:t>
            </a:r>
            <a:endParaRPr lang="en-US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06" y="5718062"/>
            <a:ext cx="2108886" cy="11399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09710"/>
            <a:ext cx="11994293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Добрый день, уважаемые руководители муниципальных образовательных организаций </a:t>
            </a:r>
            <a:r>
              <a:rPr lang="ru-RU" sz="2000" dirty="0" err="1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г.Владикавказа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дорогие гости!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 традиции, которая насчитывает несколько десятков лет, мы ежегодно собираемся на августовское совещание педагогов – на свой большой педсовет. Он всегда воспринимается как старт нового учебного года. Образование – настолько специфичный вид человеческой деятельности, что даже временной отсчет ведется по-особому: с года учебного, а не календарного. Ежегодная встреча единомышленников на августовской педагогической конференции дает нам прекрасную возможность обсудить накануне учебного года результаты работы системы образования города, назревшие проблемы, проанализировать и определить пути их решения, а также наметить перспективы дальнейшего развития.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условиях нынешних реалий вопросы качественного образования детей стоят особенно остро. Учитывая задачи, поставленные перед системой образования Указом Президента России «О национальных целях и стратегических задачах развития Российской Федерации на период до 2024 года» и в рамках реализации национального проекта «Образование»,</a:t>
            </a:r>
            <a:r>
              <a:rPr lang="ru-RU" sz="2000" dirty="0" smtClean="0"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перед нами на ближайшие 4 года поставлены две большие цели: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о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дна из них – выстроить систему воспитания на основе духовно-нравственных  ценностей и национально-культурных традиций;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д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ругая – системе общего образования войти в десятку лучших в мире.</a:t>
            </a:r>
          </a:p>
          <a:p>
            <a:pPr algn="ctr"/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8166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144595" y="6140961"/>
            <a:ext cx="1091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E-mail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en-US" alt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obrazovanie-ams@rso-a.ru</a:t>
            </a:r>
            <a:endParaRPr lang="ru-RU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http://uo.amsvlad.ru – 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altLang="ru-RU" sz="1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г.Владикавказа</a:t>
            </a:r>
            <a:endParaRPr lang="en-US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06" y="5718062"/>
            <a:ext cx="2108886" cy="1139938"/>
          </a:xfrm>
          <a:prstGeom prst="rect">
            <a:avLst/>
          </a:prstGeom>
        </p:spPr>
      </p:pic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593125" y="405242"/>
            <a:ext cx="1065152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В 2019 году осуществлён переход на федеральные государственные образовательные стандарты основного общего образования в 37 муниципальных общеобразовательных организациях г.Владикавказа, полный переход на федеральные государственные образовательные стандарты основного общего и среднего общего образования  - в 6-ти пилотных школах: №№ 7, 11, 22, 26, 30, 45.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ea typeface="Times New Roman" pitchFamily="18" charset="0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Arial" pitchFamily="34" charset="0"/>
              </a:rPr>
              <a:t>В ТЕКУЩЕМ УЧЕБНОМ ГОДУ ВСЕ ШКОЛЫ ГОРОДА ОСУЩЕСТВИЛИ ПЕРЕХОД НА 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ФЕДЕРАЛЬНЫЕ ГОСУДАРСТВЕННЫЕ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ОБРАЗОВАТЕЛЬНЫЕ 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СТАНДАРТЫ СРЕДНЕГО ОБЩЕГО</a:t>
            </a: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3200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 </a:t>
            </a:r>
            <a:r>
              <a:rPr lang="ru-RU" sz="3200" i="1" dirty="0">
                <a:solidFill>
                  <a:srgbClr val="002060"/>
                </a:solidFill>
                <a:latin typeface="Georgia" panose="02040502050405020303" pitchFamily="18" charset="0"/>
              </a:rPr>
              <a:t>грядущем году нас ждёт обновление </a:t>
            </a:r>
            <a:r>
              <a:rPr lang="ru-RU" sz="32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ФГОС.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129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078693" y="6288031"/>
            <a:ext cx="1091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E-mail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en-US" alt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obrazovanie-ams@rso-a.ru</a:t>
            </a:r>
            <a:endParaRPr lang="ru-RU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http://uo.amsvlad.ru – 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altLang="ru-RU" sz="1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г.Владикавказа</a:t>
            </a:r>
            <a:endParaRPr lang="en-US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06" y="5718062"/>
            <a:ext cx="2108886" cy="11399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2786" y="179846"/>
            <a:ext cx="10941978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ОДИН ИЗ КЛЮЧЕВЫХ МОМЕНТОВ - ОБЕСПЕЧЕНИЕ ДОСТУПНОСТИ ОБЩЕГО ОБРАЗОВАНИЯ.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Для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обеспечения доступности общего образования Управлением образования АМС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</a:rPr>
              <a:t>г.Владикавказа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 организован подвоз 350 обучающихся к школам на специально оборудованных школьных автобусах. Подвоз обучающихся осуществляется в пяти муниципальных общеобразовательных организациях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</a:rPr>
              <a:t>г.Владикавказа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 (СОШ №№ 18, 21, 24, 37,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</a:rPr>
              <a:t>сел.Балта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). Перевозка обучающихся осуществляется автотранспортом ВМУП «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</a:rPr>
              <a:t>ВладГорТранс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». Для перевозки детей используется 7 автобусов «Хендай-Лонг», 2010 года выпуска, соответствующих предъявляемым требованиям и 2 новых микроавтобуса (СОШ № 24 и № 37). Все автобусы оснащены системой ГЛОНАСС и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</a:rPr>
              <a:t>тахографами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, проходят ежедневный технический осмотр. Водители автобусов каждое утро перед выходом на рейс проходят осмотр врачей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 В прошедшем учебном году дополнительно получены 9  школьных микроавтобусов.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Приказом Управления образования ежегодно обновляются схемы закрепления территорий за общеобразовательными организациями для обеспечения шаговой доступности.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Следующим ключевым вопросом в рамках подготовки школ к новому учебному году является приобретение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учебников.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целях определения уровня обеспеченности общеобразовательных организаций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</a:rPr>
              <a:t>г.Владикавказа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 учебной литературой и эффективности использования фондов школьных библиотек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ежегодно проводится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мониторинг эффективности использования учебной литературы в библиотечных фондах общеобразовательных организаций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</a:rPr>
              <a:t>г.Владикавказа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. На основании результатов мониторинга сформированы заявки на учебную литературу в соответствии с Федеральным перечнем на 2020-2021 учебный год в количестве 63830 учебников (куда вошли и учебники для детей с ОВЗ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). На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конец 2019-2020 учебного года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из-за несоответствия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ФГОС и по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ветхости были  списаны 33427 учебника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В целях обеспечения подготовки обучающихся из малообеспеченных семей к школе Управлением образования традиционно проводится акция по оказанию адресной поддержки детей из малообеспеченных семей «Подарок первокласснику» и совместная акция с районными КДН и ЗП «Помоги пойти учиться». Для оказания адресной поддержки детей из малообеспеченных семей ежегодно в ходе подготовки к новому учебному году АМС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г.Владикавказа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 выделяются 600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тыс.рублей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7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endParaRPr lang="ru-RU" sz="1700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92237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144595" y="6252677"/>
            <a:ext cx="1091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E-mail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en-US" alt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obrazovanie-ams@rso-a.ru</a:t>
            </a:r>
            <a:endParaRPr lang="ru-RU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http://uo.amsvlad.ru – 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altLang="ru-RU" sz="1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г.Владикавказа</a:t>
            </a:r>
            <a:endParaRPr lang="en-US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06" y="5718062"/>
            <a:ext cx="2108886" cy="1139938"/>
          </a:xfrm>
          <a:prstGeom prst="rect">
            <a:avLst/>
          </a:prstGeo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62465" y="504949"/>
            <a:ext cx="11207807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ШКОЛЬНОЕ ПИТАНИЕ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В рамках муниципальной ведомственной программы «Школьное питание» бесплатным питанием за счет средств муниципального бюджета были обеспечены 1887 школьников из малообеспеченных семей. Стоимость завтрака на одного учащегося составляла 25 рублей, стоимость обеда  - 60 рублей.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Общая сумма расходов на организацию питания детей за счет средств муниципального бюджета составляет около 20 млн. руб.</a:t>
            </a:r>
          </a:p>
          <a:p>
            <a:pPr lvl="0" indent="1809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 ТЕКУЩЕМ УЧЕБНОМ ГОДУ</a:t>
            </a:r>
            <a:r>
              <a:rPr lang="ru-RU" sz="1900" dirty="0" smtClean="0">
                <a:solidFill>
                  <a:srgbClr val="002060"/>
                </a:solidFill>
                <a:latin typeface="Georgia" panose="02040502050405020303" pitchFamily="18" charset="0"/>
                <a:cs typeface="Arial" pitchFamily="34" charset="0"/>
              </a:rPr>
              <a:t> во исполнении З</a:t>
            </a:r>
            <a:r>
              <a:rPr lang="ru-RU" sz="19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акона об обеспечении учащихся начальной школы бесплатным горячим питанием, подписанного Президентом России Владимиром Путиным (Федеральный закон от 01.03.2020 N 47-ФЗ «О внесении изменений в Федеральный закон «О качестве и безопасности пищевых продуктов» и статью 37 Федерального закона «Об образовании в Российской Федерации»,  школьники младших классов (16267 чел.) с 1 сентября 2020-го будут получать бесплатное горячее питание, причем меню содержит как горячее блюдо, так и горячий напиток.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cs typeface="Arial" pitchFamily="34" charset="0"/>
              </a:rPr>
              <a:t>Для исполнения закона администрацией города совместно с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cs typeface="Arial" pitchFamily="34" charset="0"/>
              </a:rPr>
              <a:t>Роспотребнадзором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cs typeface="Arial" pitchFamily="34" charset="0"/>
              </a:rPr>
              <a:t>,</a:t>
            </a:r>
            <a:r>
              <a:rPr kumimoji="0" lang="ru-RU" sz="19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cs typeface="Arial" pitchFamily="34" charset="0"/>
              </a:rPr>
              <a:t> Министерством образования и науки Республики Северная Осетия-Алания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cs typeface="Arial" pitchFamily="34" charset="0"/>
              </a:rPr>
              <a:t> проделана огромная</a:t>
            </a:r>
            <a:r>
              <a:rPr kumimoji="0" lang="ru-RU" sz="19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cs typeface="Arial" pitchFamily="34" charset="0"/>
              </a:rPr>
              <a:t> работа по приведению пищеблоков школ в соответствие с требованием </a:t>
            </a:r>
            <a:r>
              <a:rPr kumimoji="0" lang="ru-RU" sz="19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cs typeface="Arial" pitchFamily="34" charset="0"/>
              </a:rPr>
              <a:t>СанПин</a:t>
            </a:r>
            <a:r>
              <a:rPr kumimoji="0" lang="ru-RU" sz="19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cs typeface="Arial" pitchFamily="34" charset="0"/>
              </a:rPr>
              <a:t> норм, обеспечению столовых оборудованием, посудой, составлению единого меню.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1613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388324"/>
              </p:ext>
            </p:extLst>
          </p:nvPr>
        </p:nvGraphicFramePr>
        <p:xfrm>
          <a:off x="0" y="1"/>
          <a:ext cx="12010767" cy="6565551"/>
        </p:xfrm>
        <a:graphic>
          <a:graphicData uri="http://schemas.openxmlformats.org/drawingml/2006/table">
            <a:tbl>
              <a:tblPr/>
              <a:tblGrid>
                <a:gridCol w="408559"/>
                <a:gridCol w="2065949"/>
                <a:gridCol w="5122664"/>
                <a:gridCol w="1074457"/>
                <a:gridCol w="1792764"/>
                <a:gridCol w="1546374"/>
              </a:tblGrid>
              <a:tr h="19314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пищеблоков</a:t>
                      </a:r>
                    </a:p>
                  </a:txBody>
                  <a:tcPr marL="4317" marR="4317" marT="43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8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объекта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Вид работ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тоимость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, рублей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Плановые сроки завершения работ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Этап выполнения работ 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317" marR="4317" marT="43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317" marR="4317" marT="43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317" marR="4317" marT="43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317" marR="4317" marT="43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317" marR="4317" marT="43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317" marR="4317" marT="43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МБОУ СОШ № 3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оконных блоков, устройство поручней, замена умывальников, облицовка стен плиткой, замена водонагревателя и смесителей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23 683,00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15.08.2020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Работы завершены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8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МБОУ Гимназия № 5 по ул. К. Маркса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Демонтаж вентиляции не рабочей, ремонт штукатурки стен, замена канализационной трубы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60 488,00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15.08.2020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Работы завершены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1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МБОУ СОШ № 6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математического кабинета под столовую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796 627,00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15.08.2020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Работы завершены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05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МАОУ БСОШ № 7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Разборка 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деревяной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сцены, перепланировка под столовую, отделочные работы в кухне и столовой, электромонтажные, сантехнические и вентиляционный работы, замена дверных блоков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2 992 654,00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15.08.2020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Работы завершены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8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МБОУ СОШ № 8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(Ремонт кухни)-Вытяжка, сантехнические работы, отделочные работы, электромонтажные работы.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1 622 879,00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15.08.2020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Работы завершены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8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МБОУ СОШ № 13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Перепланировка, ремонт кухни (санитарно-технические работы, отделочные работы, вентиляция), частичный ремонт столовой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1 511 738,00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15.08.2020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Работы завершены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29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МБОУ Гимназия № 16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Перепланировка помещения столовой, замена дверей и окон, внутренние отделочные работы, в кухне и столовой, электромонтажные, санитарно-технические работы, ремонт вентиляции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3 866 232,00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15.08.2020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Работы завершены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1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МБОУ СОШ № 17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столовой, частичный ремонт кухни.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1 104 213,00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15.08.2020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Работы завершены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8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МБОУ СОШ № 21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зала танцев под столовую комнату с заменой полового покрытия, ремонтом штукатурки стен, электромонтажные работы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915 981,00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15.08.2020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Работы завершены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8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МБОУ СОШ № 24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вентиляции, сантехнические работы, отделочные работы, электромонтажные работы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1 277 471,00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15.08.2020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Работы завершены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8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МБОУ СОШ № 31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вентиляции, сантехнические работы, отделочные работы, электромонтажные работы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2 383 085,00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15.08.2020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Работы завершены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1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МБОУ СОШ № 33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вентиляции, замена водонагревателя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358 446,00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15.08.2020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Работы завершены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1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МБОУ СОШ № 37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вентилятора, установка водонагревателя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98 729,00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15.08.2020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Работы завершены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1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МБОУ СОШ № 39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вентеляции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, ремонт полов, замена окон в столовой, бойлер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2 180 892,00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15.08.2020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Работы завершены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29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МБОУ Лицей 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Перепланировка помещений, ремонт класса под столовую комнату с заменой полового покрытия на 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керамогранитную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плитку, замена оконных блоков в классе, коридоре и кухне, санитарно-технические работы, ремонт вентиляции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1 081 144,00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15.08.2020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Работы завершены</a:t>
                      </a:r>
                    </a:p>
                  </a:txBody>
                  <a:tcPr marL="4317" marR="4317" marT="4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5022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144595" y="6140961"/>
            <a:ext cx="1091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E-mail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en-US" alt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obrazovanie-ams@rso-a.ru</a:t>
            </a:r>
            <a:endParaRPr lang="ru-RU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http://uo.amsvlad.ru – 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altLang="ru-RU" sz="1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г.Владикавказа</a:t>
            </a:r>
            <a:endParaRPr lang="en-US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06" y="5718062"/>
            <a:ext cx="2108886" cy="1139938"/>
          </a:xfrm>
          <a:prstGeom prst="rect">
            <a:avLst/>
          </a:prstGeom>
        </p:spPr>
      </p:pic>
      <p:sp>
        <p:nvSpPr>
          <p:cNvPr id="117761" name="Rectangle 1"/>
          <p:cNvSpPr>
            <a:spLocks noChangeArrowheads="1"/>
          </p:cNvSpPr>
          <p:nvPr/>
        </p:nvSpPr>
        <p:spPr bwMode="auto">
          <a:xfrm>
            <a:off x="1320800" y="367213"/>
            <a:ext cx="965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Коллеги!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Особое место среди интеллектуальных конкурсов занимает Всероссийская олимпиада школьников.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8984" y="1244376"/>
            <a:ext cx="1059179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Одно из направлений нашей работы - организация проведения муниципального этапа всероссийской олимпиады школьников. Муниципальный этап всероссийской олимпиады школьников - одна из форм работы по выявлению и поддержке интеллектуально одаренных детей.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Муниципальный этап в 2019 году проводился по 21 предмету, включённых в перечень предметов всероссийской олимпиады и по 2 предметам (родной язык и родная литература) республиканской олимпиады. В 2019 году в муниципальном этапе всероссийской олимпиаде школьников приняли участие 50% обучающихся от общего количества участников школьного этапа (кроме тех предметов, где требовалось наличие специальной материально-технической базы: информатика, иностранные языки, физическая культура и ОБЖ).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Общее количество обучающихся 7-11 классов, принявших участие в муниципальном этапе всероссийской олимпиады школьников составило 2843 человека, из них 13 обучающихся с ограниченными возможностями здоровья. В итоге победителями МЭ стали 88 обучающихся, призерами 255.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 муниципальном этапе республиканской олимпиады по родному языку и родной литературе приняли участие 463 обучающихся, из них 13 обучающихся с ОВЗ. В итоге 16 обучающихся стали победителями МЭ и 88 призерами.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816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38742" y="6381328"/>
            <a:ext cx="107987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495600" y="6396336"/>
            <a:ext cx="87905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E-mail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en-US" alt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obrazovanie-ams@rso-a.ru</a:t>
            </a:r>
            <a:endParaRPr lang="ru-RU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http://uo.amsvlad.ru – 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altLang="ru-RU" sz="1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г.Владикавказа</a:t>
            </a:r>
            <a:endParaRPr lang="en-US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748698" y="3634235"/>
            <a:ext cx="10759561" cy="2231105"/>
          </a:xfrm>
        </p:spPr>
        <p:txBody>
          <a:bodyPr>
            <a:normAutofit fontScale="47500" lnSpcReduction="20000"/>
          </a:bodyPr>
          <a:lstStyle/>
          <a:p>
            <a:pPr marL="0" lvl="0" indent="449263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Коллеги, хочется перейти к весьма важному и уже не раз обсуждаемому на самом высоком уровне вопросу – результатам единого государственного экзамена.</a:t>
            </a:r>
          </a:p>
          <a:p>
            <a:pPr marL="0" indent="449263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4400" dirty="0" smtClean="0">
              <a:solidFill>
                <a:srgbClr val="002060"/>
              </a:solidFill>
              <a:latin typeface="Georgia" panose="02040502050405020303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449263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Полученная </a:t>
            </a:r>
            <a:r>
              <a:rPr lang="ru-RU" sz="4400" dirty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в ходе государственной итоговой аттестации информация  позволяет проанализировать различные стороны подготовки выпускников и на этой основе выявить сильные и слабые стороны преподавания отдельных предметов, наметить пути совершенствования образовательного процесса с целью повышения его качества. </a:t>
            </a:r>
            <a:endParaRPr lang="ru-RU" dirty="0"/>
          </a:p>
        </p:txBody>
      </p:sp>
      <p:pic>
        <p:nvPicPr>
          <p:cNvPr id="14338" name="Picture 2" descr="http://school-148.ru/ckfinder/userfiles/images/%D0%9520%2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626" y="163089"/>
            <a:ext cx="6937203" cy="32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0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86" y="169386"/>
            <a:ext cx="1135997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Georgia" pitchFamily="18" charset="0"/>
                <a:ea typeface="Times New Roman"/>
                <a:cs typeface="Calibri"/>
              </a:rPr>
              <a:t>СРАВНИТЕЛЬНЫЙ АНАЛИЗ РЕЗУЛЬТАТОВ ЕГЭ ЗА ТРИ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  <a:ea typeface="Times New Roman"/>
                <a:cs typeface="Calibri"/>
              </a:rPr>
              <a:t>ГОДА</a:t>
            </a:r>
          </a:p>
          <a:p>
            <a:pPr algn="ctr">
              <a:defRPr/>
            </a:pPr>
            <a:endParaRPr lang="ru-RU" sz="1400" b="1" dirty="0">
              <a:solidFill>
                <a:schemeClr val="accent1">
                  <a:lumMod val="2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946208"/>
              </p:ext>
            </p:extLst>
          </p:nvPr>
        </p:nvGraphicFramePr>
        <p:xfrm>
          <a:off x="-1" y="546410"/>
          <a:ext cx="12010768" cy="629025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091965"/>
                <a:gridCol w="2297123"/>
                <a:gridCol w="1777026"/>
                <a:gridCol w="2844654"/>
              </a:tblGrid>
              <a:tr h="1650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Категория</a:t>
                      </a:r>
                      <a:endParaRPr lang="ru-RU" sz="15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2" marR="37042" marT="63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ЕГЭ-18</a:t>
                      </a:r>
                      <a:endParaRPr lang="ru-RU" sz="15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ЕГЭ-19</a:t>
                      </a:r>
                      <a:endParaRPr lang="ru-RU" sz="15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ЕГЭ-2020</a:t>
                      </a:r>
                      <a:endParaRPr lang="ru-RU" sz="15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39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Всего выпускников</a:t>
                      </a:r>
                      <a:endParaRPr lang="ru-RU" sz="15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2" marR="37042" marT="63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1729</a:t>
                      </a:r>
                      <a:endParaRPr lang="ru-RU" sz="15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1553</a:t>
                      </a:r>
                      <a:endParaRPr lang="ru-RU" sz="1500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1639</a:t>
                      </a:r>
                      <a:endParaRPr lang="ru-RU" sz="1500" dirty="0">
                        <a:solidFill>
                          <a:srgbClr val="002060"/>
                        </a:solidFill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7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Всего выпускников, допущенных к итоговой аттестации</a:t>
                      </a:r>
                      <a:endParaRPr lang="ru-RU" sz="15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2" marR="37042" marT="63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1698 (98,2%)</a:t>
                      </a:r>
                      <a:endParaRPr lang="ru-RU" sz="15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1537(98,9%)</a:t>
                      </a:r>
                      <a:endParaRPr lang="ru-RU" sz="1500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1618(98,9%)</a:t>
                      </a:r>
                      <a:endParaRPr lang="ru-RU" sz="1500" dirty="0">
                        <a:solidFill>
                          <a:srgbClr val="002060"/>
                        </a:solidFill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1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Количество выпускников, получивших аттестат</a:t>
                      </a:r>
                      <a:endParaRPr lang="ru-RU" sz="15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2" marR="37042" marT="63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1601 (94,3%)</a:t>
                      </a:r>
                      <a:endParaRPr lang="ru-RU" sz="15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1444(94%)</a:t>
                      </a:r>
                      <a:endParaRPr lang="ru-RU" sz="1500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1617(98%)</a:t>
                      </a:r>
                      <a:endParaRPr lang="ru-RU" sz="1500" dirty="0">
                        <a:solidFill>
                          <a:srgbClr val="002060"/>
                        </a:solidFill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Количество выпускников, получивших аттестат с отличием</a:t>
                      </a:r>
                      <a:endParaRPr lang="ru-RU" sz="15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2" marR="37042" marT="63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227 </a:t>
                      </a:r>
                      <a:r>
                        <a:rPr lang="ru-RU" sz="15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(13,8%)</a:t>
                      </a:r>
                    </a:p>
                  </a:txBody>
                  <a:tcPr marL="36830" marR="36830" marT="635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173(11,9%)</a:t>
                      </a:r>
                      <a:endParaRPr lang="ru-RU" sz="1500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246(15,2%)</a:t>
                      </a:r>
                      <a:endParaRPr lang="ru-RU" sz="1500" dirty="0">
                        <a:solidFill>
                          <a:srgbClr val="002060"/>
                        </a:solidFill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Количество выпускников, набравших от 80 до 99 баллов по русскому языку</a:t>
                      </a:r>
                      <a:endParaRPr lang="ru-RU" sz="15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2" marR="37042" marT="63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456</a:t>
                      </a:r>
                    </a:p>
                  </a:txBody>
                  <a:tcPr marL="36830" marR="36830" marT="635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ru-RU" sz="1500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437</a:t>
                      </a:r>
                      <a:endParaRPr lang="ru-RU" sz="1500" dirty="0">
                        <a:solidFill>
                          <a:srgbClr val="002060"/>
                        </a:solidFill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44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Количество выпускников, </a:t>
                      </a:r>
                      <a:r>
                        <a:rPr lang="ru-RU" sz="1500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набравших 100 </a:t>
                      </a:r>
                      <a:r>
                        <a:rPr lang="ru-RU" sz="15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баллов по русскому языку</a:t>
                      </a:r>
                      <a:endParaRPr lang="ru-RU" sz="15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2" marR="37042" marT="63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endParaRPr lang="ru-RU" sz="1500" dirty="0" smtClean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5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5 -1 чел., СОШ 38 – 1 чел., СОШ 41-1 чел.)</a:t>
                      </a:r>
                    </a:p>
                  </a:txBody>
                  <a:tcPr marL="36830" marR="36830" marT="635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(СОШ 38 – 3 чел., СОШ 18, СОШ 7-1 чел.)</a:t>
                      </a:r>
                      <a:endParaRPr lang="ru-RU" sz="1500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6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(СОШ 38 – 2 чел., СОШ 17 – 1чел., СОШ 7-1 чел.,  СОШ 5 - 1чел., СОШ 24 – 1 чел.)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215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Количество выпускников, набравших от 80 до 99 баллов по математике (профильный уровень)</a:t>
                      </a:r>
                      <a:endParaRPr lang="ru-RU" sz="15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2" marR="37042" marT="63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</a:t>
                      </a:r>
                      <a:endParaRPr lang="ru-RU" sz="1500" dirty="0" smtClean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5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 5 – 5 чел., Лицей, СОШ 7, 38  – 2 чел., СОШ 44, 42, 21, 27,, 22, 50 – 1 чел.)</a:t>
                      </a:r>
                    </a:p>
                  </a:txBody>
                  <a:tcPr marL="36830" marR="36830" marT="635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(СОШ  5 – 5 чел., Лицей, СОШ 7, 44, 46  – 2 чел., СОШ 38, 30 – 4 чел., СОШ 11, 18, 29, 39 – 1 чел.)</a:t>
                      </a:r>
                    </a:p>
                  </a:txBody>
                  <a:tcPr marL="36830" marR="3683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(СОШ  5 – 6 чел., Лицей- 5 чел., СОШ 38 – 3 чел.,        СОШ 22, 42, 44,  11,  16,   30  – 2 чел.,  СОШ 7, 17, 27, 29, 30, 41, 46, 45 – 1 чел.)</a:t>
                      </a:r>
                    </a:p>
                  </a:txBody>
                  <a:tcPr marL="36830" marR="36830" marT="635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Количество выпускников, набравших 100 баллов по математике (профильный уровень)</a:t>
                      </a:r>
                      <a:endParaRPr lang="ru-RU" sz="15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2" marR="37042" marT="63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6830" marR="36830" marT="635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 (СОШ 5)</a:t>
                      </a:r>
                      <a:endParaRPr lang="ru-RU" sz="1500" dirty="0">
                        <a:solidFill>
                          <a:srgbClr val="002060"/>
                        </a:solidFill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9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Количество выпускников, не получивших аттестат </a:t>
                      </a:r>
                      <a:endParaRPr lang="ru-RU" sz="15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2" marR="37042" marT="63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</a:t>
                      </a:r>
                    </a:p>
                  </a:txBody>
                  <a:tcPr marL="36830" marR="36830" marT="635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93 (из них 35 – ВСОШ)</a:t>
                      </a:r>
                      <a:endParaRPr lang="ru-RU" sz="1500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22 (из них 21 – ВСОШ,         1- семейное образование)</a:t>
                      </a:r>
                      <a:endParaRPr lang="ru-RU" sz="1500" dirty="0">
                        <a:solidFill>
                          <a:srgbClr val="002060"/>
                        </a:solidFill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78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Количество выпускников, не допущенных к ГИА</a:t>
                      </a:r>
                      <a:endParaRPr lang="ru-RU" sz="15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2" marR="37042" marT="63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5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500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21 (ВСОШ)</a:t>
                      </a:r>
                      <a:endParaRPr lang="ru-RU" sz="1500" dirty="0">
                        <a:solidFill>
                          <a:srgbClr val="002060"/>
                        </a:solidFill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97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Количество выпускников, не </a:t>
                      </a:r>
                      <a:r>
                        <a:rPr lang="ru-RU" sz="1500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сдававших ЕГЭ</a:t>
                      </a:r>
                      <a:endParaRPr lang="ru-RU" sz="15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2" marR="37042" marT="63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50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500" dirty="0">
                        <a:solidFill>
                          <a:srgbClr val="002060"/>
                        </a:solidFill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0382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587449"/>
              </p:ext>
            </p:extLst>
          </p:nvPr>
        </p:nvGraphicFramePr>
        <p:xfrm>
          <a:off x="78922" y="82622"/>
          <a:ext cx="12113078" cy="6431082"/>
        </p:xfrm>
        <a:graphic>
          <a:graphicData uri="http://schemas.openxmlformats.org/drawingml/2006/table">
            <a:tbl>
              <a:tblPr firstRow="1" firstCol="1" bandRow="1"/>
              <a:tblGrid>
                <a:gridCol w="703679"/>
                <a:gridCol w="2832179"/>
                <a:gridCol w="4288610"/>
                <a:gridCol w="4288610"/>
              </a:tblGrid>
              <a:tr h="40315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ОБЩАЯ РЕЗУЛЬТАТИВНОСТЬ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240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ЕГЭ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Перечень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ОО, продемонстрировавших наиболее высокие результаты ЕГЭ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(от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Перечень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ОО, продемонстрировавших низкие результаты ЕГЭ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(от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96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5, 16, 45, 17, Лицей, 3, 7, 38, 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21, 8, 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профильная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Лицей, СОШ 5, 50, 7, 17, 38, 44, 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21, 31, 8, 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26, 5, Лицей, СОШ 22, 38, 44, 45, 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25, 11, ВСОШ, 15, 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Лицей, СОШ 43, 3, 7, 38, 27, 5, 40, 42, 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31, 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50, 30, 7, Лицей, 14, 41, 44, 5, 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29, 36, 18, 41, 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5, 38, 22, 45, 42, 44, 3,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7, 5, 24, 38, Лицей, СОШ 22, 42, 50, 28, 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21, 6, 37, 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Иностранный язык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5, 28, 3, 30, 7, 42, Лицей, 38, 43, 4, 26, 11, 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5, 17, 11, Лицей, СОШ 7,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8, 21, 14, 6, 29, ВСОШ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0281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520"/>
              </p:ext>
            </p:extLst>
          </p:nvPr>
        </p:nvGraphicFramePr>
        <p:xfrm>
          <a:off x="271849" y="181839"/>
          <a:ext cx="11652422" cy="1173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52422"/>
              </a:tblGrid>
              <a:tr h="8770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Ранжирование всех ОО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г.Владикавказа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по интегральным показателям качества подготовки выпускников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доля выпускников текущего года, набравших соответствующее количество тестовых баллов, суммарно полученных на ЕГЭ по трём предметам с наиболее высокими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результатами) в 2020 году – в СОШ 1, 13, 33 в 2020году 11-классников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не было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801704"/>
              </p:ext>
            </p:extLst>
          </p:nvPr>
        </p:nvGraphicFramePr>
        <p:xfrm>
          <a:off x="333632" y="1420925"/>
          <a:ext cx="11528855" cy="5157517"/>
        </p:xfrm>
        <a:graphic>
          <a:graphicData uri="http://schemas.openxmlformats.org/drawingml/2006/table">
            <a:tbl>
              <a:tblPr firstRow="1" firstCol="1" bandRow="1"/>
              <a:tblGrid>
                <a:gridCol w="926550"/>
                <a:gridCol w="1091132"/>
                <a:gridCol w="1667436"/>
                <a:gridCol w="1182214"/>
                <a:gridCol w="607906"/>
                <a:gridCol w="607906"/>
                <a:gridCol w="684278"/>
                <a:gridCol w="684278"/>
                <a:gridCol w="684278"/>
                <a:gridCol w="684278"/>
                <a:gridCol w="607906"/>
                <a:gridCol w="581433"/>
                <a:gridCol w="684278"/>
                <a:gridCol w="834982"/>
              </a:tblGrid>
              <a:tr h="56963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в рейтинге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 ОО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участ-ников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ЕГЭ в ОО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ВТГ, получившие суммарно по трём предметам соответствующее количество тестовых баллов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1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160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161 до 220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221 до 250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251 до 300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221-300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330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772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303105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гимн. № 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304170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301138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301117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301103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301122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301144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302111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301141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301142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42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302107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БСОШ № 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301106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6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301130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301128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0928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366266"/>
              </p:ext>
            </p:extLst>
          </p:nvPr>
        </p:nvGraphicFramePr>
        <p:xfrm>
          <a:off x="630089" y="98849"/>
          <a:ext cx="11561911" cy="6753856"/>
        </p:xfrm>
        <a:graphic>
          <a:graphicData uri="http://schemas.openxmlformats.org/drawingml/2006/table">
            <a:tbl>
              <a:tblPr firstRow="1" firstCol="1" bandRow="1"/>
              <a:tblGrid>
                <a:gridCol w="950297"/>
                <a:gridCol w="1022240"/>
                <a:gridCol w="1836895"/>
                <a:gridCol w="1125025"/>
                <a:gridCol w="616291"/>
                <a:gridCol w="616291"/>
                <a:gridCol w="693715"/>
                <a:gridCol w="693715"/>
                <a:gridCol w="693715"/>
                <a:gridCol w="693715"/>
                <a:gridCol w="616291"/>
                <a:gridCol w="616291"/>
                <a:gridCol w="693715"/>
                <a:gridCol w="693715"/>
              </a:tblGrid>
              <a:tr h="36193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в рейтинге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 ОО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участ-ников  ЕГЭ в ОО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ВТГ, получившие суммарно по трём предметам соответствующее количество тестовых баллов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160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161 до 220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221 до 250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251 до 300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221-300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1809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301126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301150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303145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№ 45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302118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301146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303104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гимн.№ 4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301124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№24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301139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303116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№ 16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301134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301131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301143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301137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301148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302129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301121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305100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ВСОШ № 2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301140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301125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301115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301160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с.Балта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301114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301119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301136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301108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8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94" marR="494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4935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078693" y="6288031"/>
            <a:ext cx="1091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E-mail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en-US" alt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obrazovanie-ams@rso-a.ru</a:t>
            </a:r>
            <a:endParaRPr lang="ru-RU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http://uo.amsvlad.ru – 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altLang="ru-RU" sz="1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г.Владикавказа</a:t>
            </a:r>
            <a:endParaRPr lang="en-US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06" y="5718062"/>
            <a:ext cx="2108886" cy="11399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" y="163278"/>
            <a:ext cx="11994293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Все образовательные учреждения 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участники федеральных и региональных проектов.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К реализации некоторых мы уже приступили, некоторые для нас являются новыми, но самое главное то, что они 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четко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обозначают круг тех приоритетов, которые должны быть реализованы во всех образовательных учреждениях. Большое внимание 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уделяется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внедрению на уровнях основного общего и среднего общего образования новых образовательных технологий, методов обучения и воспитания, созданию условий для развития наставничества, поддержки общественных инициатив и проектов, в том числе в сфере добровольчества, формированию эффективной системы выявления, поддержки и развития способностей и талантов у детей и молодежи и направленной на самоопределение и профессиональную ориентацию всех обучающихся. 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Пересмотрена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система работы с родительской общественностью, на 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образовании теперь лежит обязанность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по реализации программ психолого-педагогической и консультативной помощи родителям детей.  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Продолжается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создание современной и безопасной цифровой образовательной среды, обеспечивающей высокое качество и доступность образования всех видов и уровней. На первый план выступает внедрение национальной системы профессионального роста педагогических работников, охватывающей не менее 50 процентов учителей.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Нельзя вернуться в прошлое и изменить старт, но можно стартовать сейчас и изменить свой финиш».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 Давайте проанализируем стартовые возможности 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муниципальной системы образования </a:t>
            </a:r>
            <a:r>
              <a:rPr lang="ru-RU" sz="20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г.Владикавказа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  <a:endParaRPr lang="ru-RU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1075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144595" y="6140961"/>
            <a:ext cx="1091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E-mail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en-US" alt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obrazovanie-ams@rso-a.ru</a:t>
            </a:r>
            <a:endParaRPr lang="ru-RU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http://uo.amsvlad.ru – 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altLang="ru-RU" sz="1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г.Владикавказа</a:t>
            </a:r>
            <a:endParaRPr lang="en-US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84177" y="1648278"/>
            <a:ext cx="67733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Качество подготовки медалистов</a:t>
            </a: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– серьезный маркер, отражающий и уровень преподавания предметов, и объективность существующей в школе системы оценивания, и, как следствие, уровень доверия населения к работе отрасли. </a:t>
            </a:r>
            <a:endParaRPr lang="ru-RU" sz="3200" dirty="0" smtClean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00354" name="Picture 2" descr="https://nne.ru/wp-content/uploads/2018/06/KAB_8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334" y="378388"/>
            <a:ext cx="4784651" cy="3193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80382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2568" y="173380"/>
            <a:ext cx="10836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ea typeface="Times New Roman"/>
                <a:cs typeface="Calibri"/>
              </a:rPr>
              <a:t>ИЗ 246 ВЫПУСКНИКОВ, ПОЛУЧИВШИХ В 2020 ГОДУ АТТЕСТАТ ОСОБОГО ОБРАЗЦА, 2 ЧЕЛОВЕКА ОТКАЗАЛИСЬ СДАВАТЬ ЕГЭ</a:t>
            </a:r>
            <a:endParaRPr lang="ru-RU" sz="2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29049" y="6219267"/>
            <a:ext cx="1091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E-mail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en-US" alt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obrazovanie-ams@rso-a.ru</a:t>
            </a:r>
            <a:endParaRPr lang="ru-RU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http://uo.amsvlad.ru – 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altLang="ru-RU" sz="1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г.Владикавказа</a:t>
            </a:r>
            <a:endParaRPr lang="en-US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114" y="5718062"/>
            <a:ext cx="2108886" cy="1139938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388173"/>
              </p:ext>
            </p:extLst>
          </p:nvPr>
        </p:nvGraphicFramePr>
        <p:xfrm>
          <a:off x="329049" y="1000142"/>
          <a:ext cx="11355145" cy="4717920"/>
        </p:xfrm>
        <a:graphic>
          <a:graphicData uri="http://schemas.openxmlformats.org/drawingml/2006/table">
            <a:tbl>
              <a:tblPr/>
              <a:tblGrid>
                <a:gridCol w="1609910"/>
                <a:gridCol w="738454"/>
                <a:gridCol w="1940330"/>
                <a:gridCol w="1242254"/>
                <a:gridCol w="1014293"/>
                <a:gridCol w="1216623"/>
                <a:gridCol w="3593281"/>
              </a:tblGrid>
              <a:tr h="1815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Предмет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Писали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Не преодолели</a:t>
                      </a:r>
                      <a:b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min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Набрали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Пороговое</a:t>
                      </a:r>
                      <a:b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 значение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 &lt;70 баллов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&gt;70 баллов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 100 баллов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Русский язык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244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 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 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17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221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6 (гимназия 5, СОШ 7, 17, 24, 38-2чел.)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Математика проф.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99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1 (СОШ 27)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1 (СОШ 44)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50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46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1 (гимназия 5)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Химия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81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 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 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21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47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13 (гимназия 5-2 чел., СОШ 7,  24,26-2 чел., 28, 34,38-2 чел., 43, 44-2 чел.)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Биология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88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 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 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58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30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 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История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57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 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1 (СОШ 11)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34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21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1 (гимназия 5)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Обществознание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109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5 (гимназия 4, СОШ 8, 11, 14, 46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 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37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65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2 (СОШ 38, лицей)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Физика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25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 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 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14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11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 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Информатика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21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 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 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6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14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1 (СОШ 7)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Литература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8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 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 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6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2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 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Иностранный язык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61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 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 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18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43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 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0382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232" y="5831588"/>
            <a:ext cx="1898860" cy="1026411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290414"/>
              </p:ext>
            </p:extLst>
          </p:nvPr>
        </p:nvGraphicFramePr>
        <p:xfrm>
          <a:off x="541867" y="194732"/>
          <a:ext cx="4733638" cy="3048074"/>
        </p:xfrm>
        <a:graphic>
          <a:graphicData uri="http://schemas.openxmlformats.org/drawingml/2006/table">
            <a:tbl>
              <a:tblPr/>
              <a:tblGrid>
                <a:gridCol w="3138793"/>
                <a:gridCol w="1594845"/>
              </a:tblGrid>
              <a:tr h="49893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dirty="0" smtClean="0">
                          <a:solidFill>
                            <a:srgbClr val="AC142D"/>
                          </a:solidFill>
                          <a:latin typeface="Georgia" pitchFamily="18" charset="0"/>
                          <a:ea typeface="Times New Roman"/>
                          <a:cs typeface="Calibri"/>
                        </a:rPr>
                        <a:t>Набрали</a:t>
                      </a:r>
                      <a:r>
                        <a:rPr lang="en-US" sz="1400" b="1" dirty="0" smtClean="0">
                          <a:solidFill>
                            <a:srgbClr val="AC142D"/>
                          </a:solidFill>
                          <a:latin typeface="Georgia" pitchFamily="18" charset="0"/>
                          <a:ea typeface="Times New Roman"/>
                          <a:cs typeface="Calibri"/>
                        </a:rPr>
                        <a:t>&lt;70 </a:t>
                      </a:r>
                      <a:r>
                        <a:rPr lang="ru-RU" sz="1400" b="1" dirty="0" smtClean="0">
                          <a:solidFill>
                            <a:srgbClr val="AC142D"/>
                          </a:solidFill>
                          <a:latin typeface="Georgia" pitchFamily="18" charset="0"/>
                          <a:ea typeface="Times New Roman"/>
                          <a:cs typeface="Calibri"/>
                        </a:rPr>
                        <a:t>баллов только по русскому языку – 10 чел.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49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№3 им.Корневой С.В.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49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гимназия №4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49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МАОУ БСОШ№7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49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17     им.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В.Зангиева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49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49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СОМШ №44 им.В.Кудзоева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49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СОМШ №44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им.В.Кудзоева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49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СОМШ №44 им.В.Кудзоева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49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49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41867" y="5987552"/>
            <a:ext cx="9385481" cy="123110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AC142D"/>
                </a:solidFill>
                <a:latin typeface="Georgia" pitchFamily="18" charset="0"/>
                <a:ea typeface="Times New Roman"/>
                <a:cs typeface="Calibri"/>
              </a:rPr>
              <a:t>ТАКИМ ОБРАЗОМ В ОТСУТСТВИИ ФОРС-МАЖОРНЫХ ОБСТОЯТЕЛЬСТВ МОГЛИ НЕ ПОЛУЧИТЬ АТТЕСТАТ ОСОБОГО ОБРАЗЦА – 62 ЧЕЛ. ИЗ 246 (25%)</a:t>
            </a:r>
          </a:p>
          <a:p>
            <a:pPr algn="ctr">
              <a:defRPr/>
            </a:pPr>
            <a:endParaRPr lang="ru-RU" sz="1400" b="1" dirty="0" smtClean="0">
              <a:solidFill>
                <a:srgbClr val="AC142D"/>
              </a:solidFill>
              <a:latin typeface="Georgia" pitchFamily="18" charset="0"/>
              <a:ea typeface="Times New Roman"/>
              <a:cs typeface="Calibri"/>
            </a:endParaRPr>
          </a:p>
          <a:p>
            <a:pPr algn="ctr">
              <a:defRPr/>
            </a:pPr>
            <a:endParaRPr lang="ru-RU" sz="1400" b="1" dirty="0" smtClean="0">
              <a:solidFill>
                <a:srgbClr val="AC142D"/>
              </a:solidFill>
              <a:latin typeface="Georgia" pitchFamily="18" charset="0"/>
              <a:ea typeface="Times New Roman"/>
              <a:cs typeface="Calibri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AC142D"/>
                </a:solidFill>
                <a:latin typeface="Georgia" pitchFamily="18" charset="0"/>
                <a:ea typeface="Times New Roman"/>
                <a:cs typeface="Calibri"/>
              </a:rPr>
              <a:t> </a:t>
            </a:r>
            <a:endParaRPr lang="ru-RU" sz="1400" b="1" dirty="0">
              <a:solidFill>
                <a:schemeClr val="accent1">
                  <a:lumMod val="2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562977"/>
              </p:ext>
            </p:extLst>
          </p:nvPr>
        </p:nvGraphicFramePr>
        <p:xfrm>
          <a:off x="541867" y="3425067"/>
          <a:ext cx="4865098" cy="2392922"/>
        </p:xfrm>
        <a:graphic>
          <a:graphicData uri="http://schemas.openxmlformats.org/drawingml/2006/table">
            <a:tbl>
              <a:tblPr/>
              <a:tblGrid>
                <a:gridCol w="2946959"/>
                <a:gridCol w="845725"/>
                <a:gridCol w="1072414"/>
              </a:tblGrid>
              <a:tr h="47239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dirty="0" smtClean="0">
                          <a:solidFill>
                            <a:srgbClr val="AC142D"/>
                          </a:solidFill>
                          <a:latin typeface="Georgia" pitchFamily="18" charset="0"/>
                          <a:ea typeface="Times New Roman"/>
                          <a:cs typeface="Calibri"/>
                        </a:rPr>
                        <a:t>Набрали</a:t>
                      </a:r>
                      <a:r>
                        <a:rPr lang="en-US" sz="1400" b="1" dirty="0" smtClean="0">
                          <a:solidFill>
                            <a:srgbClr val="AC142D"/>
                          </a:solidFill>
                          <a:latin typeface="Georgia" pitchFamily="18" charset="0"/>
                          <a:ea typeface="Times New Roman"/>
                          <a:cs typeface="Calibri"/>
                        </a:rPr>
                        <a:t>&lt;70 </a:t>
                      </a:r>
                      <a:r>
                        <a:rPr lang="ru-RU" sz="1400" b="1" dirty="0" smtClean="0">
                          <a:solidFill>
                            <a:srgbClr val="AC142D"/>
                          </a:solidFill>
                          <a:latin typeface="Georgia" pitchFamily="18" charset="0"/>
                          <a:ea typeface="Times New Roman"/>
                          <a:cs typeface="Calibri"/>
                        </a:rPr>
                        <a:t>баллов по русскому языку  и математике профильной – 7 чел.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1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1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№24 им.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Бутаева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К. С.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1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СОШ№27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1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723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№38 (многопрофильная) им.В.М.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Дегоева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1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СОМШ №44 им.В.Кудзоева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1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031114"/>
              </p:ext>
            </p:extLst>
          </p:nvPr>
        </p:nvGraphicFramePr>
        <p:xfrm>
          <a:off x="6144426" y="194732"/>
          <a:ext cx="5435125" cy="5539488"/>
        </p:xfrm>
        <a:graphic>
          <a:graphicData uri="http://schemas.openxmlformats.org/drawingml/2006/table">
            <a:tbl>
              <a:tblPr/>
              <a:tblGrid>
                <a:gridCol w="1962036"/>
                <a:gridCol w="625782"/>
                <a:gridCol w="1844906"/>
                <a:gridCol w="1002401"/>
              </a:tblGrid>
              <a:tr h="23081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dirty="0" smtClean="0">
                          <a:solidFill>
                            <a:srgbClr val="AC142D"/>
                          </a:solidFill>
                          <a:latin typeface="Georgia" pitchFamily="18" charset="0"/>
                          <a:ea typeface="Times New Roman"/>
                          <a:cs typeface="Calibri"/>
                        </a:rPr>
                        <a:t>Набрали</a:t>
                      </a:r>
                      <a:r>
                        <a:rPr lang="en-US" sz="1400" b="1" dirty="0" smtClean="0">
                          <a:solidFill>
                            <a:srgbClr val="AC142D"/>
                          </a:solidFill>
                          <a:latin typeface="Georgia" pitchFamily="18" charset="0"/>
                          <a:ea typeface="Times New Roman"/>
                          <a:cs typeface="Calibri"/>
                        </a:rPr>
                        <a:t>&lt;70 </a:t>
                      </a:r>
                      <a:r>
                        <a:rPr lang="ru-RU" sz="1400" b="1" dirty="0" smtClean="0">
                          <a:solidFill>
                            <a:srgbClr val="AC142D"/>
                          </a:solidFill>
                          <a:latin typeface="Georgia" pitchFamily="18" charset="0"/>
                          <a:ea typeface="Times New Roman"/>
                          <a:cs typeface="Calibri"/>
                        </a:rPr>
                        <a:t>баллов  только по математике – 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СОШ№27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0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МБОУСОШ№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68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СОШ№27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0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МБОУСОШ№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СОШ№27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68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0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гимназия №5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№28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0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гимназия №5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№28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0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гимназия №5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30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0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МАОУ БСОШ№7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68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СОШ№ 31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0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МАОУ БСОШ№7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68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68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0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МАОУ БСОШ№7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№38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0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МАОУ БСОШ№7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№38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68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0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МАОУ БСОШ№7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№38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0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МАОУ БСОШ№7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№38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0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8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№38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0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11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№40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0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№42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0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гимназия № 16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№42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0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гимназия № 16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№42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0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№42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0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№22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68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№43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0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№22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68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СОМШ №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0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26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№46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0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26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48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0812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№50</a:t>
                      </a:r>
                    </a:p>
                  </a:txBody>
                  <a:tcPr marL="4985" marR="4985" marT="4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</a:p>
                  </a:txBody>
                  <a:tcPr marL="4985" marR="4985" marT="4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0382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078693" y="6288031"/>
            <a:ext cx="1091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E-mail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en-US" alt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obrazovanie-ams@rso-a.ru</a:t>
            </a:r>
            <a:endParaRPr lang="ru-RU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http://uo.amsvlad.ru – 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altLang="ru-RU" sz="1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г.Владикавказа</a:t>
            </a:r>
            <a:endParaRPr lang="en-US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06" y="5718062"/>
            <a:ext cx="2108886" cy="1139938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965102"/>
              </p:ext>
            </p:extLst>
          </p:nvPr>
        </p:nvGraphicFramePr>
        <p:xfrm>
          <a:off x="487110" y="94003"/>
          <a:ext cx="10878795" cy="5525569"/>
        </p:xfrm>
        <a:graphic>
          <a:graphicData uri="http://schemas.openxmlformats.org/drawingml/2006/table">
            <a:tbl>
              <a:tblPr/>
              <a:tblGrid>
                <a:gridCol w="2201456"/>
                <a:gridCol w="1687341"/>
                <a:gridCol w="1687341"/>
                <a:gridCol w="2320078"/>
                <a:gridCol w="1375686"/>
                <a:gridCol w="1606893"/>
              </a:tblGrid>
              <a:tr h="743485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СООТНОШЕНИЕ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ВЫДАННЫХ АТТЕСТАТОВ ОСОБОГО ОБРАЗЦА К КОЛИЧЕСТВУ ВЫПУСКНИКОВ, НЕ НАБРАВШИХ 70 БАЛЛОВ ПО ОСНОВНЫМ ПРЕДМЕТАМ (РУССКИЙ ЯЗЫК И МАТЕМАТИКА ПРОФИЛЬНАЯ)</a:t>
                      </a:r>
                      <a:endParaRPr lang="ru-RU" sz="16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80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СОШ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Получил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и</a:t>
                      </a:r>
                    </a:p>
                    <a:p>
                      <a:pPr algn="ctr" fontAlgn="ctr"/>
                      <a:r>
                        <a:rPr lang="ru-RU" sz="16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медали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Набрали по основным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предметам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&lt;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70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СОШ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Получил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и медали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Набрали по основным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предметам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&lt;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70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19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МБОУ СОШ №3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МБОУ СОШ №28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5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МБОУ гимназия 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№4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МБОУ СОШ № 30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8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5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МБОУ гимназия №5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24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МБОУ СОШ № 31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19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МАОУ БСОШ№7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МБОУ СОШ № 38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19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МБОУ СОШ № 8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40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19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МБОУ СОШ № 11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42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19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МБОУ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СОШ № 14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МБОУ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СОШ № 43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19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15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МБОУ 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СОМШ </a:t>
                      </a: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44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9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МБОУ гимназия № 16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МБОУ 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СОШ </a:t>
                      </a: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46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19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48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19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МБОУ СОШ №22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МБОУ СОШ 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№50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19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МБОУ СОШ №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19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МБОУ СОШ № 26</a:t>
                      </a: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19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985" marR="4985" marT="4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3033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48279"/>
              </p:ext>
            </p:extLst>
          </p:nvPr>
        </p:nvGraphicFramePr>
        <p:xfrm>
          <a:off x="189471" y="96958"/>
          <a:ext cx="11689491" cy="7010400"/>
        </p:xfrm>
        <a:graphic>
          <a:graphicData uri="http://schemas.openxmlformats.org/drawingml/2006/table">
            <a:tbl>
              <a:tblPr/>
              <a:tblGrid>
                <a:gridCol w="1473557"/>
                <a:gridCol w="787330"/>
                <a:gridCol w="1118612"/>
                <a:gridCol w="713473"/>
                <a:gridCol w="924288"/>
                <a:gridCol w="841826"/>
                <a:gridCol w="1417625"/>
                <a:gridCol w="870508"/>
                <a:gridCol w="1242663"/>
                <a:gridCol w="1095666"/>
                <a:gridCol w="1203943"/>
              </a:tblGrid>
              <a:tr h="184796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РЕЗУЛЬТАТЫ, ПОЛУЧЕННЫЕ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МЕДАЛИСТАМИ НА ЕГЭ ПО ПРЕДМЕТАМ ПО ВЫБОРУ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СОШ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(русский язык) 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 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математика) 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  (химия) 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(биология) 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 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история) 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 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обществознание) 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 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физика) 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 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информатика) 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(литература) 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иностранный язык) 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гимназия №4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гимназия №4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гимназия №5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МАОУ БСОШ№7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МАОУ БСОШ№7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МАОУ БСОШ№7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МАОУ БСОШ№7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МАОУ БСОШ№7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МАОУ БСОШ№7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 8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 8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 11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№14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 15 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гимназия № 16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МБУ гимназия № 16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 гимназия № 16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 17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 17 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№22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№22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№22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№24 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№24 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 26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 26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 26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 26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 26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0382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296677"/>
              </p:ext>
            </p:extLst>
          </p:nvPr>
        </p:nvGraphicFramePr>
        <p:xfrm>
          <a:off x="361319" y="474267"/>
          <a:ext cx="11344648" cy="6309360"/>
        </p:xfrm>
        <a:graphic>
          <a:graphicData uri="http://schemas.openxmlformats.org/drawingml/2006/table">
            <a:tbl>
              <a:tblPr/>
              <a:tblGrid>
                <a:gridCol w="1430087"/>
                <a:gridCol w="764104"/>
                <a:gridCol w="1085613"/>
                <a:gridCol w="692425"/>
                <a:gridCol w="897021"/>
                <a:gridCol w="816992"/>
                <a:gridCol w="1375804"/>
                <a:gridCol w="844827"/>
                <a:gridCol w="1206004"/>
                <a:gridCol w="1063344"/>
                <a:gridCol w="1168427"/>
              </a:tblGrid>
              <a:tr h="363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СОШ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(русский язык) 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 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математика) 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  (химия) 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(биология) 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 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история) 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 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обществознание) 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 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физика) 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 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информатика) 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(литература) 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иностранный язык) 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СОШ№27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5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СОШ№27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СОШ№27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СОШ№27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СОШ№27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СОШ№27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СОШ№27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СОШ№27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СОШ№27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№28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№28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 30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 30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СОШ№ 31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№34 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№34 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№34 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5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МБОУСОШ№36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№38 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5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№38 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№38 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№38 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№38 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№38 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№38 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№38 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№38 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66819" y="63385"/>
            <a:ext cx="1198696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РЕЗУЛЬТАТЫ, ПОЛУЧЕННЫЕ МЕДАЛИСТАМИ НА ЕГЭ ПО ПРЕДМЕТАМ ПО ВЫБОРУ</a:t>
            </a:r>
          </a:p>
        </p:txBody>
      </p:sp>
    </p:spTree>
    <p:extLst>
      <p:ext uri="{BB962C8B-B14F-4D97-AF65-F5344CB8AC3E}">
        <p14:creationId xmlns:p14="http://schemas.microsoft.com/office/powerpoint/2010/main" val="17480382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337132"/>
              </p:ext>
            </p:extLst>
          </p:nvPr>
        </p:nvGraphicFramePr>
        <p:xfrm>
          <a:off x="524132" y="476785"/>
          <a:ext cx="10954265" cy="6353175"/>
        </p:xfrm>
        <a:graphic>
          <a:graphicData uri="http://schemas.openxmlformats.org/drawingml/2006/table">
            <a:tbl>
              <a:tblPr/>
              <a:tblGrid>
                <a:gridCol w="1769075"/>
                <a:gridCol w="823784"/>
                <a:gridCol w="1178528"/>
                <a:gridCol w="666748"/>
                <a:gridCol w="889686"/>
                <a:gridCol w="766119"/>
                <a:gridCol w="947352"/>
                <a:gridCol w="749643"/>
                <a:gridCol w="1186248"/>
                <a:gridCol w="1145060"/>
                <a:gridCol w="832022"/>
              </a:tblGrid>
              <a:tr h="1847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СОШ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(русский язык) 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 </a:t>
                      </a:r>
                      <a:endParaRPr lang="ru-RU" sz="125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математика) 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  (химия) 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(биология) 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 </a:t>
                      </a:r>
                      <a:endParaRPr lang="ru-RU" sz="125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история) 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 </a:t>
                      </a:r>
                      <a:endParaRPr lang="ru-RU" sz="125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обществознание) 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 </a:t>
                      </a:r>
                      <a:endParaRPr lang="ru-RU" sz="125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физика) 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 </a:t>
                      </a:r>
                      <a:endParaRPr lang="ru-RU" sz="125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информатика) 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(литература) 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иностранный язык) 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№40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 41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№42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№42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№42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№42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№43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СОМШ №44 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СОМШ №44 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СОМШ №44 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СОМШ №44 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СОМШ №44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СОМШ №44  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СОМШ №44 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СОМШ №44 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6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гимназия № 45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№46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№46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6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№46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№46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№46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№46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 48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№50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№50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№50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4" marR="24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65903"/>
            <a:ext cx="1200253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РЕЗУЛЬТАТЫ, ПОЛУЧЕННЫЕ МЕДАЛИСТАМИ НА ЕГЭ ПО ПРЕДМЕТАМ ПО ВЫБОРУ</a:t>
            </a:r>
          </a:p>
        </p:txBody>
      </p:sp>
    </p:spTree>
    <p:extLst>
      <p:ext uri="{BB962C8B-B14F-4D97-AF65-F5344CB8AC3E}">
        <p14:creationId xmlns:p14="http://schemas.microsoft.com/office/powerpoint/2010/main" val="17480382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ch1430sv-new.mskobr.ru/files/%D0%BE%D0%B3%D1%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559" y="166818"/>
            <a:ext cx="3386695" cy="168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6894" y="1849582"/>
            <a:ext cx="1030553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В 2019-2020 учебном году государственная итоговая аттестация по программам основного общего образования проводилась в форме промежуточной аттестации, результаты которой признаны результатами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ГИА-9 (Приказ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Министерства просвещения РФ и Федеральной службы по надзору в сфере образования и науки от 11 июня 2020 г. № 293/650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«Об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особенностях проведения государственной итоговой аттестации по образовательным программам основного общего образования в 2020 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году»)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и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являлись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основанием для выдачи аттестатов об основном общем образовании путем выставления по всем учебным предметам учебного плана,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изучавшимся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в 9 классе, итоговых отметок, которые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определялись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как среднее арифметическое четвертных (триместровых) отметок за 9 класс. </a:t>
            </a:r>
            <a:endParaRPr lang="ru-RU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ДОПОЛНИТЕЛЬНЫМИ ТРЕБОВАНИЯМИ К ПРОВЕДЕНИЮ ГИА-9 ЯВЛЯЛИСЬ: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выполнение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выпускниками 9 классов в полном объёме учебного плана (наличие годовых отметок по всем предметам учебного плана не ниже удовлетворительных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);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наличие заявления на участие в ГИА-9 в установленный пунктом 12 Порядка срок; </a:t>
            </a:r>
            <a:endParaRPr lang="ru-RU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наличие «зачёта»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за итоговое собеседование по русскому языку; </a:t>
            </a:r>
            <a:endParaRPr lang="ru-RU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наличие допуска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в 2020 году к ГИА-9</a:t>
            </a:r>
          </a:p>
        </p:txBody>
      </p:sp>
    </p:spTree>
    <p:extLst>
      <p:ext uri="{BB962C8B-B14F-4D97-AF65-F5344CB8AC3E}">
        <p14:creationId xmlns:p14="http://schemas.microsoft.com/office/powerpoint/2010/main" val="21703255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634109"/>
              </p:ext>
            </p:extLst>
          </p:nvPr>
        </p:nvGraphicFramePr>
        <p:xfrm>
          <a:off x="98853" y="260650"/>
          <a:ext cx="11961342" cy="632366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002552"/>
                <a:gridCol w="1526833"/>
                <a:gridCol w="1729946"/>
                <a:gridCol w="2702011"/>
              </a:tblGrid>
              <a:tr h="229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Категория</a:t>
                      </a:r>
                    </a:p>
                  </a:txBody>
                  <a:tcPr marL="55531" marR="55531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ОГЭ – 2018</a:t>
                      </a:r>
                    </a:p>
                  </a:txBody>
                  <a:tcPr marL="55531" marR="55531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ОГЭ – 2019</a:t>
                      </a:r>
                    </a:p>
                  </a:txBody>
                  <a:tcPr marL="36830" marR="3683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ОГЭ – 2020</a:t>
                      </a:r>
                    </a:p>
                  </a:txBody>
                  <a:tcPr marL="36830" marR="3683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9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Всего выпускников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3225</a:t>
                      </a:r>
                    </a:p>
                  </a:txBody>
                  <a:tcPr marL="68586" marR="68586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3278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3245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8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Всего выпускников, допущенных к итоговой аттестации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3162</a:t>
                      </a:r>
                    </a:p>
                  </a:txBody>
                  <a:tcPr marL="68586" marR="68586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3239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3240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9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Количество выпускников, получивших аттестат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3002 (95%)</a:t>
                      </a:r>
                    </a:p>
                  </a:txBody>
                  <a:tcPr marL="68586" marR="68586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3115 (96%)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3218 (99,1%)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8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Количество выпускников, получивших аттестат особого образца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209 (6,6%)</a:t>
                      </a:r>
                    </a:p>
                  </a:txBody>
                  <a:tcPr marL="68586" marR="68586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 (7%)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 (9,3%)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8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Количество выпускников, получивших оценку «5» по русскому языку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1021 (32,3%)</a:t>
                      </a:r>
                    </a:p>
                  </a:txBody>
                  <a:tcPr marL="68586" marR="68586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1305 (41%)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8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Количество выпускников, получивших оценку «2» по русскому языку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66 (2%)</a:t>
                      </a:r>
                    </a:p>
                  </a:txBody>
                  <a:tcPr marL="68586" marR="68586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(1,2%)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8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Количество выпускников, получивших оценку «5» по математике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449 (14,2)</a:t>
                      </a:r>
                    </a:p>
                  </a:txBody>
                  <a:tcPr marL="68586" marR="68586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 (13,2%)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8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Количество выпускников, получивших оценку «2» по математике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82 (2,6)</a:t>
                      </a:r>
                    </a:p>
                  </a:txBody>
                  <a:tcPr marL="68586" marR="68586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(1,4%)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6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Количество выпускников, не допущенных к ГИА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63 (2%)</a:t>
                      </a:r>
                    </a:p>
                  </a:txBody>
                  <a:tcPr marL="68586" marR="68586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(1,1%)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(0,1%)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8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Количество выпускников, не получивших аттестат 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160 (5,1%)</a:t>
                      </a:r>
                    </a:p>
                  </a:txBody>
                  <a:tcPr marL="68586" marR="68586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 (4 %)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(0,8%) (5 не допущены, 22 получили «незачет» по русскому языку)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8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Количество выпускников, не получивших аттестат 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, не сдавших 1 предмет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48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Количество выпускников, не получивших аттестат 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, не сдавших 2 предмета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042" marR="37042" marT="638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48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Количество выпускников, не получивших аттестат 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, не сдавших 3 предмета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042" marR="37042" marT="638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40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Количество выпускников, не получивших аттестат 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, не сдавших 4 предмета (не явились)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042" marR="37042" marT="638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15480" y="-26964"/>
            <a:ext cx="9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ctr"/>
            <a:r>
              <a:rPr lang="ru-RU" sz="1750" b="1" dirty="0">
                <a:solidFill>
                  <a:srgbClr val="002060"/>
                </a:solidFill>
                <a:latin typeface="Georgia" panose="02040502050405020303" pitchFamily="18" charset="0"/>
              </a:rPr>
              <a:t>СРАВНИТЕЛЬНЫЙ АНАЛИЗ РЕЗУЛЬТАТОВ ОГЭ ЗА ТРИ ГОДА</a:t>
            </a:r>
          </a:p>
        </p:txBody>
      </p:sp>
    </p:spTree>
    <p:extLst>
      <p:ext uri="{BB962C8B-B14F-4D97-AF65-F5344CB8AC3E}">
        <p14:creationId xmlns:p14="http://schemas.microsoft.com/office/powerpoint/2010/main" val="183369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38742" y="6381328"/>
            <a:ext cx="107987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08879" y="377687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«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Воспитывая, образовывая, развивая, или как хотите действуя на ребенка, мы должны иметь и имеем бессознательно одну цель: достигнуть наибольшей гармонии в смысле правды, красоты и добра…</a:t>
            </a:r>
          </a:p>
          <a:p>
            <a:pPr algn="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Л.Н.Толстой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r"/>
            <a:endParaRPr lang="ru-RU" sz="2400" i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pic>
        <p:nvPicPr>
          <p:cNvPr id="69634" name="Picture 2" descr="https://avatars.mds.yandex.net/get-pdb/2801222/fb75aefd-c73b-479c-a147-a27e4abf1552/s1200?webp=false"/>
          <p:cNvPicPr>
            <a:picLocks noChangeAspect="1" noChangeArrowheads="1"/>
          </p:cNvPicPr>
          <p:nvPr/>
        </p:nvPicPr>
        <p:blipFill>
          <a:blip r:embed="rId2"/>
          <a:srcRect l="10683" t="9450" r="4573" b="18579"/>
          <a:stretch>
            <a:fillRect/>
          </a:stretch>
        </p:blipFill>
        <p:spPr bwMode="auto">
          <a:xfrm>
            <a:off x="141514" y="0"/>
            <a:ext cx="3429000" cy="41039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70115" y="4281492"/>
            <a:ext cx="6705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Давать знание и воспитывать нравственного человека - это основные задачи образования…</a:t>
            </a:r>
          </a:p>
          <a:p>
            <a:pPr algn="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В.В.Путин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9638" name="Picture 6" descr="https://s0.rbk.ru/v6_top_pics/resized/1180xH/media/img/9/17/75537168257617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6743" y="3831771"/>
            <a:ext cx="4891713" cy="3026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735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078693" y="6288031"/>
            <a:ext cx="1091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E-mail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en-US" alt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obrazovanie-ams@rso-a.ru</a:t>
            </a:r>
            <a:endParaRPr lang="ru-RU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http://uo.amsvlad.ru – 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altLang="ru-RU" sz="1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г.Владикавказа</a:t>
            </a:r>
            <a:endParaRPr lang="en-US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06" y="5718062"/>
            <a:ext cx="2108886" cy="11399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6915" y="710356"/>
            <a:ext cx="1131101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Одним из приоритетных направлений деятельности муниципальной системы образования является  приведение существующих зданий образовательных учреждений в соответствие современным требованиям. Таким мероприятием традиционно является подготовка образовательных организаций  к началу нового учебного года. Всем известно, что это работа не одного дня, а результат совместных усилий администрации города,  коллективов учреждений в части обеспечения комфортных и безопасных условий для всех участников образовательного процесса. В связи со значительным износом зданий образовательных учреждений (некоторым более 100 лет), конечно, возникает много проблем, которые планомерно решаются.</a:t>
            </a:r>
          </a:p>
          <a:p>
            <a:pPr algn="ctr"/>
            <a:r>
              <a:rPr lang="ru-RU" sz="2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 целях создания на объектах образования комфортных условий для осуществления образовательного процесса была продолжена реализация городской инвестиционной программы в части ремонта на объектах образования. Ремонтные работы капитального характера общей стоимостью 21,5 </a:t>
            </a:r>
            <a:r>
              <a:rPr lang="ru-RU" sz="22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млн.руб</a:t>
            </a:r>
            <a:r>
              <a:rPr lang="ru-RU" sz="2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  проведены в 30 учреждениях (22 школы, 7 детских садов и 1 центр дополнительного образования).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8638" y="170098"/>
            <a:ext cx="113110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СОЗДАНИЕ КОМФОРТНЫХ И БЕЗОПАСНЫХ УСЛОВИЙ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6890444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144595" y="6140961"/>
            <a:ext cx="1091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E-mail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en-US" alt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obrazovanie-ams@rso-a.ru</a:t>
            </a:r>
            <a:endParaRPr lang="ru-RU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http://uo.amsvlad.ru – 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altLang="ru-RU" sz="1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г.Владикавказа</a:t>
            </a:r>
            <a:endParaRPr lang="en-US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06" y="5718062"/>
            <a:ext cx="2108886" cy="11399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6120" y="139318"/>
            <a:ext cx="1079156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 мае 2020 года президент РФ Владимир Путин инициировал изменения в законе об образовании, которые касались усиления воспитательного процесса в стенах учебных заведений. 22 июля были приняты соответствующие поправки в закон об образовании 2020 года. Воспитание школьников в соответствии с задачами современного российского общества – основная их суть.</a:t>
            </a:r>
          </a:p>
          <a:p>
            <a:pPr algn="ctr"/>
            <a:r>
              <a:rPr lang="ru-RU" sz="2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Вступает в силу так называемый новый закон о воспитании детей с 1 сентября 2020 года, но у школ есть ровно год (до 1 сентября 2021 года), чтобы привести свои образовательные программы в соответствие с законом «Об образовании» в последней редакции.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 </a:t>
            </a:r>
            <a:r>
              <a:rPr lang="ru-RU" sz="2500" dirty="0">
                <a:solidFill>
                  <a:srgbClr val="002060"/>
                </a:solidFill>
                <a:latin typeface="Georgia" panose="02040502050405020303" pitchFamily="18" charset="0"/>
              </a:rPr>
              <a:t>соответствии с поправками, воспитательная работа будет являться частью образовательных </a:t>
            </a:r>
            <a:r>
              <a:rPr lang="ru-RU" sz="2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программ. </a:t>
            </a:r>
          </a:p>
          <a:p>
            <a:pPr algn="ctr"/>
            <a:r>
              <a:rPr lang="ru-RU" sz="25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 настоящий момент все общеобразовательные организации разрабатывают воспитательные программы в соответствии с новыми требованиями.</a:t>
            </a:r>
            <a:endParaRPr lang="ru-RU" sz="25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129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0" y="68721"/>
            <a:ext cx="12053244" cy="668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806450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Меняется формулировка </a:t>
            </a:r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самого понятия </a:t>
            </a:r>
            <a:r>
              <a:rPr lang="ru-RU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«воспитание». </a:t>
            </a:r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К нему добавится </a:t>
            </a:r>
            <a:r>
              <a:rPr lang="ru-RU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«формирование </a:t>
            </a:r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чувства патриотизма и гражданственности, уважения к памяти защитников Отечества и подвигам героев Отечества, к закону и правопорядку, человеку труда и старшему поколению, взаимного уважения, бережного отношения к культурному наследию и традициям</a:t>
            </a:r>
            <a:r>
              <a:rPr lang="ru-RU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».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806450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Воспитательная работа в городе Владикавказ строится по следующим направлениям: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80645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1. Гражданско-патриотическое направление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cs typeface="Arial" pitchFamily="34" charset="0"/>
              </a:rPr>
              <a:t>(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проведены традиционные мероприятия: уроки мужества, акции «Посылка солдату», «Открытка ветерану», «Свеча памяти», единые классные часы и т.п.)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645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2. Духовно-нравственное направление (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посвящение в первоклассники и пятиклассники, фестиваль «Владикавказ – наш общий дом», слет «Всем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МИром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 -2019», акции «День матери» и т.п. Продолжалась работа по вовлечению учащихся в волонтерскую деятельность. В современных условиях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волонтерство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 является одной из основных форм проявления социальной активности граждан во всем мире. Около 96% обучающихся ОУ вовлечены в волонтерскую деятельность: это участие в субботниках, трудовых десантах, концертах для людей с ограниченными возможностями здоровья, в акциях по профилактике здорового образа жизни («Мы выбираем жизнь!»), тематических акциях (Подари улыбку!», «Смотри на жизнь веселей!», «День Добра»). Также волонтеры принимали участие в социально значимых проектах: Всероссийской акции «Сообщи, где торгуют смертью», «Марафон доверия», «Дарю тебе сердце».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64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МБОУ СОШ №7, 11, 17, 18, 22, 26, 30,31, 38,41, 42, 46,50, гимназия 5,16 по итогам выполнения программы миротворчества награждены Почетными грамотами от «Сеть школ мира».)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645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3.Профилактическая работа по профилактике асоциальных явлений (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лекции «Вред употребления наркотических веществ. Уголовная ответственность несовершеннолетних за сбыт наркотиков», «Виды наркотиков, последствия употребления. Статья 228 УК РФ»,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Знание – ответственность – здоровье» и т.п. совместно с профильными ведомствами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645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4. Спортивно-оздоровительная работа (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акция «Зарядка с чемпионом» (МБОУ СОШ№21), беседа со врачом-методистом ГБУЗ РЦМП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Гогичаевым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А.О. конкурс агитбригад «Я выбираю здоровый образ жизни!»,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флешмоб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«СТОПВИЧСПИД»  и т.п.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64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     Обучающиеся школ города продолжают сдачу нормативов Всероссийского физкультурно-спортивного комплекса «Готов к труду и обороне»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6450" algn="l"/>
              </a:tabLst>
            </a:pPr>
            <a:r>
              <a:rPr lang="ru-RU" sz="12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Совершенствование ученического самоуправления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8064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Через ученическое самоуправление реализуется одна из наиболее перспективных задач - социализация ребенка в обществе, а также активизация воспитательной деятельности.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В ОУ работают следующие детские объединения: РДШ, «Зелёная планета»,   «Волонтёры Победы», «Миротворцы», ДЮП, ЮИД, Волонтёры,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Юнармия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. Состав организаций – разновозрастной, включают учащихся всех ступеней; все отряды направляют свою деятельность на решение конкретных проблем 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общества, детей и молодежи. Они реализуют программы по развитию </a:t>
            </a:r>
            <a:r>
              <a:rPr lang="ru-RU" sz="1200" dirty="0" smtClean="0">
                <a:solidFill>
                  <a:srgbClr val="002060"/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детского спорта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, выявлению и поддержке молодых талантов, летнему отдыху, решению проблем занятости подростков, профилактике детского травматизма и социально-опасных форм поведения и др. Отряды имеет свою структуру, название, девиз, </a:t>
            </a:r>
            <a:r>
              <a:rPr lang="ru-RU" sz="1200" dirty="0" smtClean="0">
                <a:solidFill>
                  <a:srgbClr val="002060"/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законы. В</a:t>
            </a:r>
            <a:r>
              <a:rPr lang="ru-RU" sz="12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2019-2020 учебном году набирало бороты Российское движение </a:t>
            </a:r>
            <a:r>
              <a:rPr lang="ru-RU" sz="12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школьников</a:t>
            </a:r>
            <a:r>
              <a:rPr lang="ru-RU" sz="12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РДШ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 — общественно-государственная детско-юношеская организация, деятельность которой целиком сосредоточена на развитии и воспитании школьников. </a:t>
            </a:r>
            <a:r>
              <a:rPr lang="ru-RU" sz="12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Отряды РДШ созданы во всех школах города. На 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базе школ города начинается формирование отрядов Юнармейцев, которые становятся частью большого всероссийского военно-патриотического </a:t>
            </a:r>
            <a:r>
              <a:rPr lang="ru-RU" sz="12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движения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Самыми 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активными в отчетном году были юнармейцы МБОУ СОШ№44, МБОУ СОШ №22 и МБОУ СОШ№</a:t>
            </a:r>
            <a:r>
              <a:rPr lang="ru-RU" sz="12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26.</a:t>
            </a:r>
            <a:r>
              <a:rPr lang="ru-RU" sz="1200" dirty="0" smtClean="0">
                <a:solidFill>
                  <a:srgbClr val="002060"/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Говоря 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о детских общественных организациях, нужно отметить и миротворческую организацию РСО-Алании. Ряд школ города вступили в междисциплинарную программу «МОДЕЛЬ МИРОТВОРЧЕСТВА ООН – «СЕТЬ ШКОЛ МИРА,» и при поддержке и активной помощи координатора Программы «Сеть Школ Мира» в РСО - Алания Виктора Семеновича Беляева ежегодно получают сертификаты, дающие право называться «Школой Мира». </a:t>
            </a:r>
            <a:r>
              <a:rPr lang="ru-RU" sz="12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Юные 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миротворцы активно принимали участие в различных школьных, городских и республиканских и всероссийских </a:t>
            </a:r>
            <a:r>
              <a:rPr lang="ru-RU" sz="12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конкурсах 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и мероприятиях.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6450" algn="l"/>
              </a:tabLst>
            </a:pPr>
            <a:endParaRPr kumimoji="0" lang="ru-RU" sz="12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129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144595" y="6140961"/>
            <a:ext cx="1091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E-mail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en-US" alt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obrazovanie-ams@rso-a.ru</a:t>
            </a:r>
            <a:endParaRPr lang="ru-RU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http://uo.amsvlad.ru – 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altLang="ru-RU" sz="1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г.Владикавказа</a:t>
            </a:r>
            <a:endParaRPr lang="en-US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06" y="5718062"/>
            <a:ext cx="2108886" cy="1139938"/>
          </a:xfrm>
          <a:prstGeom prst="rect">
            <a:avLst/>
          </a:prstGeom>
        </p:spPr>
      </p:pic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-33312" y="138499"/>
            <a:ext cx="11401425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6.Национально – региональный компонент 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традиционные мероприятия: декада родного языка и литературы «Весь мир - мой храм», поездка в с. Нар «Родина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Коста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Иронӕвзаджыбӕрӕгбонмӕ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», муниципальный литературно-художественный конкурс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Костайыфадонта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», глобальный диктант по осетинскому языку, а также: читательская конференция «Охота за турами» (МБОУ СОШ№36), литературная гостиная «Я лиру посвятил народу своему!», внеклассное мероприятие с координационным Советом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СтырНыхас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» в лице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Таутиева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 М.К.,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Гуларова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 Б.,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Догузова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 А.,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Дзуцева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 В.А.,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флешмоб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 «Читай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Коста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», постановка спектаклей на осетинском языке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Тыппырон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Хъалдзагныхаста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», цикл передач на ГТРК-Алании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Ӕндæхта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Царазонта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»,» Да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райсомхорз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», совместный концерт хора А.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Кокойти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 и чтецов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МАОУ БСОШ №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7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по произведениям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Коста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,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Нартские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 игры».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В этом году страна отмечала великую дату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75-летию Победы в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Великой Отечественной войне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В течение года с обучающимися были проведены беседы о Великой Отечественной войне, написаны сочинения на тему «Без срока давности...», дети читали и разучивали художественные произведения о ВОВ. К празднованию Великой победы проведены общешкольные мероприятия о снятии Блокады Ленинграда, Сталинградской битве. В условиях дистанционного обучения школы г. Владикавказ приняли активное участие в мероприятиях, посвященных страницам истории Великой Отечественной войны и героизму советского народа, вставшего на защиту Родины. Кадры военной хроники, видеофильмы, мультфильмы о ВОВ, песни Советского детства заставили школьников по-новому взглянуть на события военных лет. Учащиеся приняли участие более чем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в 50 конкурсах в рамках празднования знаменательной даты.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129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107181" y="95641"/>
            <a:ext cx="11973723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ПРОФИЛАКТИКА ПРАВОНАРУШЕНИЙ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Работа по профилактике правонарушений несовершеннолетних в муниципальных общеобразовательных организациях г. Владикавказа ведется в соответствии с муниципальной программой "Профилактика правонарушений в городе Владикавказе на 2020 - 2022 годы», планом работы Управления образования АМС г.Владикавказа по профилактике правонарушений, безнадзорности несовершеннолетних на 2019-2020 учебный год планом совместных мероприятий МВД по 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РСО-Алания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 , МОН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РСО-Алания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 по профилактике безнадзорности и правонарушений несовершеннолетних в образовательных организаций республики на 2020 год, планами работы   КДН И ЗП четырех районов г.Владикавказа.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3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По данным ОО, количество обучающихся состоящих на профилактическом учете ПДН - 58 из них учреждения ДОП   посещают 31чел. ( 53%), из числа обучающихся, состоящих на учете КДН 27 – ДОП 16 чел. ( 59 %), ВШУ – 87 чел., -ДОП- 54 чел ( 62%),группа риска – 113 человек.</a:t>
            </a:r>
            <a:endParaRPr kumimoji="0" lang="ru-RU" sz="13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В общеобразовательных организациях г.Владикавказа проведено 84 заседания Совета профилактики, (по обучающимся – 63, семьям обучающихся -21 заседание),  23  заседания школьных Служб медиации( по учащимся 16, по семьям -7).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Для работы с обучающимися нуждающимися в оказании социально-психологической и педагогической помощи в общеобразовательные учреждения г.Владикавказа привлекается Муниципальное автономное образовательное учреждение для детей, нуждающихся в психолого-педагогической и медико-социальной помощи Центр диагностики и консультирования «Доверие», а также психологи Центра социализации молодежи и центра «Моя семья».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В порядке межведомственного взаимодействия по ранней профилактике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провонарушений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несовершеннолетних в МБОУ СОШ №№7, 33,40 в заседаниях советов профилактике школ приняли участие члены КДН И ЗП.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Во исполнении плана работы Управления образования АМС г.Владикавказа по профилактике правонарушений, безнадзорности несовершеннолетних на 2019-2020 учебный год с 04.03.2020 по 24.04.2020 Управлением образования АМС г.Владикавказа проведен мониторинг деятельности Советов профилактики правонарушений среди несовершеннолетних и Служб медиации образовательных организаций г.Владикавказа. В состав комиссии по мониторингу вошли представители КДН И ЗП 4 районов г.Владикавказа, специалисты Центра «Доверие».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	В рамках профилактической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антинаркотической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работы с несовершеннолетними 14 января 2020 года Глава администрации местного самоуправления г.Владикавказа Т.К.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Фарниев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и начальник Управления образования З.И. Ларионова провели совещание с руководителями муниципальных образовательных организаций, подведомственных Управлению образования, по ликвидации торговли запрещенных табачных изделий (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снюс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, жевательные смеси).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За каждой школой г.Владикавказа закреплены инспекторы ПДН. Работа школьных инспекторов ПДН не ограничивается только рамками выявления и пресечения правонарушений в общеобразовательных учреждениях. Инспекторы ПДН совместно с заместителями директора по воспитательной работе проводят индивидуальные беседы и лекции на правовые темы, в том числе, по разъяснению социальной опасности и правовых последствий для несовершеннолетних за совершенные правонарушения, посещают неблагополучные семьи.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Представителями МВД РСО-Алания в образовательных учреждениях г.Владикавказа в 2019-2020учебном году провели индивидуальные беседы с обучающимися, состоящими на различных видах учета системы профилактики несовершеннолетних, коллективные беседы и лекции.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129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144595" y="6140961"/>
            <a:ext cx="1091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E-mail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en-US" alt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obrazovanie-ams@rso-a.ru</a:t>
            </a:r>
            <a:endParaRPr lang="ru-RU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http://uo.amsvlad.ru – 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altLang="ru-RU" sz="1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г.Владикавказа</a:t>
            </a:r>
            <a:endParaRPr lang="en-US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18785" name="Rectangle 1"/>
          <p:cNvSpPr>
            <a:spLocks noChangeArrowheads="1"/>
          </p:cNvSpPr>
          <p:nvPr/>
        </p:nvSpPr>
        <p:spPr bwMode="auto">
          <a:xfrm>
            <a:off x="452927" y="231651"/>
            <a:ext cx="10861705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86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ПЕРСПЕКТИВНЫЕ НАПРАВЛЕНИЯ ВОСПИТАТЕЛЬНОЙ РАБОТЫ НА 2020-2021 УЧЕБНЫЙ ГОД: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86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рганизация единого воспитательного пространства, сочетающего внешние и внутренние условия воспитания школьников, атмосферу школьной жизни, отношения между членами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микрогрупп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 (классных коллективов);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86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- формирование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гражданско-патриотического сознания, развитие чувства сопричастности к истории Родины;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86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- воспитание активной жизненной позиции через творческую и проектную деятельность;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- развитие у обучающихся инициативы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культуры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межличностных отношений и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толерантности, стремления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к самообразованию, саморазвитию, самоуправлению, способности к успешной социализации в обществе;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развитие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самоуправление школьников, предоставление им реальной возможности участия в управлении образовательным учреждением, в деятельности творческих и общественных объединений различной направленности;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86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- вовлечение учащихся в систему дополнительного образования с целью обеспечения самореализации личности;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86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роведение профилактики асоциальных явлений в детской и подростковой среде;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формирование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сознательного отношения учащихся к своей жизни, здоровью, а также к жизни и здоровью окружающих людей;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86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оздание условий для участия семей обучающихся в воспитательном процессе, развития родительских общественных объединений, повышения активности родительского сообщества.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129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376015" y="175332"/>
            <a:ext cx="11431424" cy="629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Важную роль в выявлении, развитии и поддержке одаренных детей играет система дополнительного образования, являющаяся важнейшей составляющей образовательного пространства города, которая сочетает в себе воспитание, обучение, социализацию детей, формирует здоровый образ жизни и осуществляет профилактику асоциальных явлений в детско-юношеской среде. Без дополнительного образования невозможно исполнить главные цели, сформулированные Президентом России В.В.Путиным.</a:t>
            </a:r>
            <a:endParaRPr kumimoji="0" lang="ru-RU" sz="15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       На сегодняшний день система дополнительно образования детей из привычной ранее системы должна создать равные «стартовые» возможности каждому ребенку, реагируя на меняющиеся потребности детей и их родителей.</a:t>
            </a:r>
            <a:endParaRPr kumimoji="0" lang="ru-RU" sz="15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      Реализация программ дополнительного образования детей осуществляется 8 учреждениями дополнительного образования. </a:t>
            </a:r>
            <a:endParaRPr kumimoji="0" lang="ru-RU" sz="15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     В целях реализации мероприятий федерального проекта «Успех каждого ребёнка»  на территории </a:t>
            </a:r>
            <a:r>
              <a:rPr kumimoji="0" lang="ru-RU" sz="155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г.Владикавказа</a:t>
            </a:r>
            <a:r>
              <a:rPr kumimoji="0" lang="ru-RU" sz="15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 определены целевые показатели. В 2020 учебном году доля детей в возрасте от 5 до 18 лет занятых в системе дополнительного образования должна составить  75%. К 2024 году должны достигнуть показателя 80%. </a:t>
            </a:r>
            <a:endParaRPr kumimoji="0" lang="ru-RU" sz="15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   В целях осуществления организационного, методического и аналитического сопровождения и мониторинга развития системы дополнительного образования детей в </a:t>
            </a:r>
            <a:r>
              <a:rPr kumimoji="0" lang="ru-RU" sz="155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г.Владикавказе</a:t>
            </a:r>
            <a:r>
              <a:rPr kumimoji="0" lang="ru-RU" sz="155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5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создан муниципальный опорный центр дополнительного образования детей (руководитель </a:t>
            </a:r>
            <a:r>
              <a:rPr kumimoji="0" lang="ru-RU" sz="155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Пирумова</a:t>
            </a:r>
            <a:r>
              <a:rPr kumimoji="0" lang="ru-RU" sz="15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 М.И.).</a:t>
            </a:r>
            <a:endParaRPr kumimoji="0" lang="ru-RU" sz="15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   Педагогам и методисту муниципального опорного центра предстоит серьезная работа по актуализации имеющихся  программ и разработке новых. Нужно понять, что многое зависит от педагога дополнительного образования,  что он заложит в программу дополнительного образования, то он и должен реализовать. То есть программы должны быть интересными, содержательными и полезными для детей.</a:t>
            </a:r>
            <a:endParaRPr kumimoji="0" lang="ru-RU" sz="15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   В рамках внедрения модели персонифицированного финансирования дополнительного образования ведется персонифицированный учет детей в региональном Интернет – портале «Навигатор дополнительного образования». Система персонифицированного учета будет внедрена во всех образовательных организациях. После того, как ребенок зарегистрируется в системе «Навигатор»,  он получает сертификат на посещение кружков и секций. Используя сертификат, ребенок вместе с родителем может самостоятельно формировать свою образовательную траекторию.</a:t>
            </a:r>
            <a:endParaRPr kumimoji="0" lang="ru-RU" sz="15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     Сертификат – это персональная гарантия государства конкретному ребенку того, что за его образование заплатит государство независимо от того, какие кружки или секции и в какой организации он выберет.</a:t>
            </a:r>
            <a:endParaRPr kumimoji="0" lang="ru-RU" sz="15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129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031070" y="0"/>
            <a:ext cx="10521471" cy="5733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 smtClean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проекты нацпроекта «Образование»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060516"/>
              </p:ext>
            </p:extLst>
          </p:nvPr>
        </p:nvGraphicFramePr>
        <p:xfrm>
          <a:off x="290951" y="730043"/>
          <a:ext cx="11693202" cy="37997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2744">
                  <a:extLst>
                    <a:ext uri="{9D8B030D-6E8A-4147-A177-3AD203B41FA5}">
                      <a16:colId xmlns="" xmlns:a16="http://schemas.microsoft.com/office/drawing/2014/main" val="2761577389"/>
                    </a:ext>
                  </a:extLst>
                </a:gridCol>
                <a:gridCol w="9440458">
                  <a:extLst>
                    <a:ext uri="{9D8B030D-6E8A-4147-A177-3AD203B41FA5}">
                      <a16:colId xmlns="" xmlns:a16="http://schemas.microsoft.com/office/drawing/2014/main" val="3875583175"/>
                    </a:ext>
                  </a:extLst>
                </a:gridCol>
              </a:tblGrid>
              <a:tr h="35744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Региональный проект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Цели региональных проектов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2801028"/>
                  </a:ext>
                </a:extLst>
              </a:tr>
              <a:tr h="3588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Современная школа</a:t>
                      </a:r>
                      <a:endParaRPr lang="ru-RU" sz="1500" b="0" i="0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Вхождение России в число 10 ведущих стран мира по качеству общего образования</a:t>
                      </a:r>
                      <a:endParaRPr lang="ru-RU" sz="1500" b="0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114843"/>
                  </a:ext>
                </a:extLst>
              </a:tr>
              <a:tr h="53755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Успех каждого ребёнка</a:t>
                      </a:r>
                      <a:endParaRPr lang="ru-RU" sz="1500" b="0" i="0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Обеспечение для детей доступных и качественных условий для воспитания гармонично развитой и социально ответственной личности, в том числе путем увеличения охвата дополнительным образованием до 80%</a:t>
                      </a:r>
                      <a:endParaRPr lang="ru-RU" sz="15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1156036"/>
                  </a:ext>
                </a:extLst>
              </a:tr>
              <a:tr h="55538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Цифровая образовательная среда</a:t>
                      </a:r>
                      <a:endParaRPr lang="ru-RU" sz="1500" b="0" i="0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Создание условий для внедрения современной и безопасной цифровой образовательной среды, обеспечивающей формирование ценности к саморазвитию и самообразованию у обучающихся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64563104"/>
                  </a:ext>
                </a:extLst>
              </a:tr>
              <a:tr h="3467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Молодые профессионалы</a:t>
                      </a:r>
                      <a:endParaRPr lang="ru-RU" sz="1500" b="0" i="0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Модернизация профессионального образования, в </a:t>
                      </a:r>
                      <a:r>
                        <a:rPr lang="ru-RU" sz="1500" b="0" i="0" u="none" strike="noStrike" kern="1200" cap="none" spc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т.ч</a:t>
                      </a:r>
                      <a:r>
                        <a:rPr lang="ru-RU" sz="15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. посредством внедрения адаптивных, практико-ориентированных и гибких образовательных программ</a:t>
                      </a:r>
                      <a:endParaRPr lang="ru-RU" sz="15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6854182"/>
                  </a:ext>
                </a:extLst>
              </a:tr>
              <a:tr h="30082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Социальная активность</a:t>
                      </a:r>
                      <a:endParaRPr lang="ru-RU" sz="1500" b="0" i="0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Развитие добровольчества (волонтерства), развитие талантов и способностей у детей и молодежи</a:t>
                      </a:r>
                      <a:endParaRPr lang="ru-RU" sz="15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5571260"/>
                  </a:ext>
                </a:extLst>
              </a:tr>
              <a:tr h="55538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Учитель будущего</a:t>
                      </a:r>
                      <a:endParaRPr lang="ru-RU" sz="1500" b="0" i="0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Обеспечение вхождения России в число 10 ведущих стран мира по качеству общего образования путем внедрения национальной системы профессионального роста педагогических работников</a:t>
                      </a:r>
                      <a:endParaRPr lang="ru-RU" sz="15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74819018"/>
                  </a:ext>
                </a:extLst>
              </a:tr>
              <a:tr h="55538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Новые возможности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500" b="0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для каждого</a:t>
                      </a:r>
                      <a:endParaRPr lang="ru-RU" sz="1500" b="0" i="0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Создание условий для непрерывного обновления гражданами профессиональных знаний и приобретения ими новых профессиональных навыков</a:t>
                      </a:r>
                      <a:endParaRPr lang="ru-RU" sz="15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2265034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42591" y="4565108"/>
            <a:ext cx="10521471" cy="5733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 smtClean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проекты нацпроекта </a:t>
            </a:r>
            <a:r>
              <a:rPr lang="ru-RU" sz="2000" dirty="0" smtClean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«Демография»</a:t>
            </a:r>
            <a:endParaRPr lang="ru-RU" sz="2000" dirty="0">
              <a:ln w="1143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748154"/>
              </p:ext>
            </p:extLst>
          </p:nvPr>
        </p:nvGraphicFramePr>
        <p:xfrm>
          <a:off x="419138" y="5273876"/>
          <a:ext cx="11693202" cy="906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2744">
                  <a:extLst>
                    <a:ext uri="{9D8B030D-6E8A-4147-A177-3AD203B41FA5}">
                      <a16:colId xmlns="" xmlns:a16="http://schemas.microsoft.com/office/drawing/2014/main" val="1640106990"/>
                    </a:ext>
                  </a:extLst>
                </a:gridCol>
                <a:gridCol w="9440458">
                  <a:extLst>
                    <a:ext uri="{9D8B030D-6E8A-4147-A177-3AD203B41FA5}">
                      <a16:colId xmlns="" xmlns:a16="http://schemas.microsoft.com/office/drawing/2014/main" val="3288610801"/>
                    </a:ext>
                  </a:extLst>
                </a:gridCol>
              </a:tblGrid>
              <a:tr h="35744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Региональный проект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Цели региональных проектов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9638544"/>
                  </a:ext>
                </a:extLst>
              </a:tr>
              <a:tr h="3588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Поддержка семей, имеющих детей</a:t>
                      </a:r>
                      <a:endParaRPr lang="ru-RU" sz="1500" b="0" i="0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Создание условий для повышения компетентности родителей обучающихся в вопросах образования и воспитания, в том числе детей в возрасте до трех лет</a:t>
                      </a:r>
                      <a:endParaRPr lang="ru-RU" sz="15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92849397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3" t="168040" r="10164" b="-137621"/>
          <a:stretch/>
        </p:blipFill>
        <p:spPr>
          <a:xfrm>
            <a:off x="7272471" y="3700329"/>
            <a:ext cx="4315626" cy="153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353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1"/>
          <p:cNvSpPr>
            <a:spLocks noChangeArrowheads="1"/>
          </p:cNvSpPr>
          <p:nvPr/>
        </p:nvSpPr>
        <p:spPr bwMode="auto">
          <a:xfrm>
            <a:off x="217918" y="117005"/>
            <a:ext cx="11079622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Коллеги!</a:t>
            </a:r>
          </a:p>
          <a:p>
            <a:pPr marL="0" marR="0" lvl="0" indent="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 Продолжая тему реализации новых национальных проектов, подчеркну, что общей составляющей всех национальных проектов является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цифровизация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 деятельности. В сфере образования в период до 2024 года будет реализован федеральный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проект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«Цифровая образовательная среда».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 Это и обеспечение доступа в интернет на высокой скорости до самых отдаленных школ, и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онлайн-образование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 электронный документооборот.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Цифровая образовательная среда порождает ряд проблем, а с ними новые социальные вызовы для системы образования. Сегодняшних детей называют «поколением больших пальцев» - поколением людей, родившихся со смартфоном в руках. Какие риски в обучении и воспитании детей видят ученые, психологи? Клиповое мышление детей: больше 6 абзацев с интересом современные дети не читают; «критичность мышления равна нулю»: дети верят всему, что в интернете; «цифровое одичание»: 200 друзей на одного ребенка в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соцсетях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, а в жизни??? Задача педагогов, взрослых, наставников, которые рядом, предотвратить угрозы социальных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медиа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 для подростков. Что предстоит делать? Учить детей и их родителей цифровой гигиене, а значит учить распознавать опасности (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соцсети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 – это не парк, а опасные «цифровые джунгли») учить думать, а не слепо доверять, учить переключать фокус внимания, чтобы избежать синдрома «цифрового наркомана», учить вести себя в  условиях прозрачности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соцсетей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 («за тобой наблюдают», «делай то, что нестыдно»), учить ответственности за свои слова и поступки и в жизни, и в интернете. Отсюда следует, что проект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цифровизации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 образования наряду со стратегической задачей создания к 2024 году современной и безопасной цифровой образовательной среды, обеспечивающей высокое качество образования всех уровней, имеет педагогическую задачу воспитания личности, социально ответственной, нравственно зрелой и готовой противостоять деструктивным течениям на просторах виртуального мира.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Федеральной службой по надзору в сфере защиты прав потребителей и благополучия человека, Федеральной службой по надзору в сфере образования  науки, Российской академией образования разработаны и утверждены методические рекомендации об использовании устройств мобильной связи в общеобразовательных организациях. С целью обеспечения открытости при внедрении данных рекомендаций прошу их обсудить на педагогическом совете и рассмотреть с родительской и ученической общественностью.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Уроки ОБЖ,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интернет-безопасности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, финансовой грамотности, основы предпринимательской деятельности, уроки здоровья,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семьеведения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 – всё, что учит детей жизни, должно быть неотъемлемой частью образовательного процесса в современной школе.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129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460" y="3910206"/>
            <a:ext cx="4157747" cy="2612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564" y="108846"/>
            <a:ext cx="11493543" cy="5747951"/>
          </a:xfrm>
        </p:spPr>
        <p:txBody>
          <a:bodyPr>
            <a:no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В проекте «Успех каждого ребенка» заложены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для самоопределения и профессиональной ориентации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обучающихся: Всероссийские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открытые уроки на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портале «</a:t>
            </a:r>
            <a:r>
              <a:rPr lang="ru-RU" sz="1600" dirty="0" err="1" smtClean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ПроеКТОриЯ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» - цикл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открытых уроков, которые проводятся в режиме онлайн, нацелены на знакомство обучающихся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6-11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классов с передовыми индустриями и перспективными профессиями, достижениями отечественной науки и экономики. Открытые уроки организуются в интерактивном формате с участием ведущих индустриальных экспертов и бизнес-лидеров на портале «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ПроеКТОриЯ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solidFill>
                <a:srgbClr val="002060"/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За прошедший учебный год в онлайн-мероприятиях приняли участие около  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7000 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учеников  8-11 классов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города. 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В проекте «Билет в будущее» приняли участие около 9000  человек.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В 2020 году обучающиеся приняли участие в проекте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«Большая перемена» (около 2000 чел.). 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11 обучающихся (СОШ 5, 7, 18, 24, </a:t>
            </a:r>
            <a:r>
              <a:rPr lang="ru-RU" sz="16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26, </a:t>
            </a:r>
            <a:r>
              <a:rPr lang="ru-RU" sz="1600" b="1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27, 38, 30, 42, 48) вышли во Всероссийский полуфинал, который будет проходить в Дагестане.</a:t>
            </a:r>
            <a:endParaRPr lang="ru-RU" sz="1600" b="1" dirty="0" smtClean="0">
              <a:solidFill>
                <a:srgbClr val="FF0000"/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Организовано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сетевое взаимодействие с учреждениями среднего профессионального и высшего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образования.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Осуществляется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увеличение охвата обучающихся дополнительным образованием путем организации учреждениями дополнительного образования занятий на базе школ и детских садов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180975" algn="l"/>
              </a:tabLst>
            </a:pP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 рамках реализации федерального проекта «Успех каждого ребенка» муниципальными общеобразовательными организациями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г.Владикавказа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получено высокотехнологичное оборудование и средства обучения по следующим направлениям: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80975" algn="l"/>
              </a:tabLst>
            </a:pPr>
            <a:endParaRPr lang="ru-RU" sz="1600" dirty="0" smtClean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80975" algn="l"/>
              </a:tabLst>
            </a:pPr>
            <a:endParaRPr lang="ru-RU" sz="1600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80975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Шахматы» - 31 учреждение (СОШ № 3, 6, 7, 8, 11, 14, 15, 17, 18, 21, 22,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25, 26,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80975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27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29, 30, 31, 34, 36, 38, 41, 42, 43, 44, 46, 48, гимназия № 4, 5, 16, 45, Лицей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80975" algn="l"/>
              </a:tabLst>
            </a:pPr>
            <a:endParaRPr lang="ru-RU" sz="1600" dirty="0" smtClean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80975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Шахматы для детей до 7 лет» - 4 учреждения (ДОУ № 95, 96, 107, 176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sz="16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endParaRPr lang="ru-RU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560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21" y="2385265"/>
            <a:ext cx="4694804" cy="4217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6" y="2385265"/>
            <a:ext cx="6264876" cy="417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55178" y="0"/>
            <a:ext cx="109158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80975" algn="l"/>
              </a:tabLst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«Робототехника» - 13 учреждений (гимназия №5, 45, СОШ № 7, 15, 17, 22, 25, 26, 29, 40, 43, Лицей, центр работы с одаренными детьми «Интеллект»);</a:t>
            </a:r>
            <a:endParaRPr lang="ru-RU" sz="1100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80975" algn="l"/>
              </a:tabLst>
            </a:pPr>
            <a:endParaRPr lang="ru-RU" dirty="0" smtClean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80975" algn="l"/>
              </a:tabLst>
            </a:pP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Развитие инженерных навыков для детей младше 7 лет» (ДОУ № 98, 107, центр дополнительного образования детей «Нарт»);</a:t>
            </a:r>
            <a:endParaRPr lang="ru-RU" sz="1100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Мультипликационные студии, фотостудии, новостные студии, киностудии, включая виртуальную и дополненную реальность» (центр дополнительного образования детей «Нарт»)</a:t>
            </a:r>
          </a:p>
        </p:txBody>
      </p:sp>
    </p:spTree>
    <p:extLst>
      <p:ext uri="{BB962C8B-B14F-4D97-AF65-F5344CB8AC3E}">
        <p14:creationId xmlns:p14="http://schemas.microsoft.com/office/powerpoint/2010/main" val="27454504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106537"/>
              </p:ext>
            </p:extLst>
          </p:nvPr>
        </p:nvGraphicFramePr>
        <p:xfrm>
          <a:off x="0" y="0"/>
          <a:ext cx="12192000" cy="6857997"/>
        </p:xfrm>
        <a:graphic>
          <a:graphicData uri="http://schemas.openxmlformats.org/drawingml/2006/table">
            <a:tbl>
              <a:tblPr/>
              <a:tblGrid>
                <a:gridCol w="338432"/>
                <a:gridCol w="4403842"/>
                <a:gridCol w="2402866"/>
                <a:gridCol w="1307192"/>
                <a:gridCol w="1675236"/>
                <a:gridCol w="2064432"/>
              </a:tblGrid>
              <a:tr h="25400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на муниципальных объектах образования  г.Владикавказа по состоянию на 18.08.2020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образовательного учреждения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Вид работ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тоимость, рублей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Плановые сроки завершения работ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Этап выполнения работ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МБОУ СОШ № 14 в г.Владикавказ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оконных блоков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2 801 245,39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30.07.2020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Работы завершены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МБДОУ № 71 в г.Владикавказ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ограждения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1 430 976,00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30.07.2020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Работы завершены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160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МБОУ СОШ № 26, МБОУ СОШ № 33, МБОУ СОШ № 22, МБОУ СОШ с. Балта, МАУДО Центр «Интеллект», МБДОУ № 47 в г.Владикавказ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оконных блоков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4 996 521,00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30.08.2020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Работы завершены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79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МБОУ СОШ № 25 в г.Владикавказ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санузлов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1 398 082,46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21.09.2020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Работы в стадии производства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МБДОУ № 65 в г.Владикавказ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санузлов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1 532 580,00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21.09.2020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Работы завершены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МБДОУ № 84 в г.Владикавказ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кровли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1 697 758,55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21.09.2020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Работы завершены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МБДОУ № 88 в г.Владикавказ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группы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1 672 960,16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21.09.2020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Работы завершены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МБОУ гимназия № 45 в г.Владикавказ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отопления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1 354 919,00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21.09.2020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Работы завершены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МБОУ СОШ № 33 в г.Владикавказ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санузлов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736 483,08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21.09.2020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Работы завершены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79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МБДОУ № 34 в г.Владикавказ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пищеблока и отопления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2 784 068,70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30.09.2020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Работы завершены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МБОУ СОШ № 6 в г.Владикавказ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кабинета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396 199,98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21.09.2020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Работы завершены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79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МБОУ СОШ № 37 в г.Владикавказ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санузлов и наружной канализации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1 761 998,04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30.09.2020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Работы завершены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МБДОУ № 51 в г.Владикавказ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отопления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720 338,21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21.09.2020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Работы завершены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МБОУ СОШ № 34 в пос. Заводской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ограждения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833 342,35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21.09.2020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Работы завершены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79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МБОУ СОШ № 31 в г.Владикавказ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кровли и кабинета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1 695 266,07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30.09.2020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Работы завершены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9898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22" y="87965"/>
            <a:ext cx="11906927" cy="6126676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tabLst>
                <a:tab pos="180975" algn="l"/>
              </a:tabLst>
            </a:pPr>
            <a:r>
              <a:rPr lang="ru-RU" sz="13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 рамках реализации проекта «Развитие химико-биологического образования в РСО-Алания» в МБОУ СОШ №27 получен комплект оборудования для кабинета «Биология», 7 класс, работа в котором направлена на раннюю </a:t>
            </a:r>
            <a:r>
              <a:rPr lang="ru-RU" sz="1300" dirty="0" err="1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профилизацию</a:t>
            </a:r>
            <a:r>
              <a:rPr lang="ru-RU" sz="13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по данному направлению</a:t>
            </a:r>
            <a:r>
              <a:rPr lang="ru-RU" sz="13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180975" algn="l"/>
              </a:tabLst>
            </a:pPr>
            <a:endParaRPr lang="ru-RU" sz="800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tabLst>
                <a:tab pos="180975" algn="l"/>
              </a:tabLst>
            </a:pPr>
            <a:r>
              <a:rPr lang="ru-RU" sz="13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 рамках реализации регионального проекта «Развитие математического образования в РСО-Алания в рамках реализации в республике Концепции развития математического образования в Российской Федерации, утвержденной распоряжением Правительства Российской Федерации от 24 декабря 2013 года №2506-р» на базе МБОУ – лицея и МБОУ СОШ № 41 </a:t>
            </a:r>
            <a:r>
              <a:rPr lang="ru-RU" sz="1300" dirty="0" err="1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г.Владикавказа</a:t>
            </a:r>
            <a:r>
              <a:rPr lang="ru-RU" sz="13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организована кружковая работа с одаренными детьми по программе углубленного изучения математики.  И все учебные программы по математике в МБОУ – Лицей составлены с учетом данной концепции</a:t>
            </a:r>
            <a:r>
              <a:rPr lang="ru-RU" sz="13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180975" algn="l"/>
              </a:tabLst>
            </a:pPr>
            <a:endParaRPr lang="ru-RU" sz="800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tabLst>
                <a:tab pos="180975" algn="l"/>
              </a:tabLst>
            </a:pPr>
            <a:r>
              <a:rPr lang="ru-RU" sz="13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 рамках реализации федерального проекта «Цифровая образовательная среда» осуществляется обновление материально-технической базы для реализации основных и дополнительных общеобразовательных программ цифрового, естественнонаучного и гуманитарного профилей, в том числе оснащение новой современной компьютерной техникой, МФУ, программным обеспечением следующих учреждений: СОШ № 28, 30, 38, 41, 43, 45. </a:t>
            </a:r>
            <a:endParaRPr lang="ru-RU" sz="1300" dirty="0" smtClean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180975" algn="l"/>
              </a:tabLst>
            </a:pPr>
            <a:endParaRPr lang="ru-RU" sz="800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3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 рамках реализации регионального проекта «Подготовка кадров для системы образования» определены базовые школы и ведется работа по внедрению «Классного </a:t>
            </a:r>
            <a:r>
              <a:rPr lang="ru-RU" sz="1300" dirty="0" err="1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вожатства</a:t>
            </a:r>
            <a:r>
              <a:rPr lang="ru-RU" sz="13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» (гимназия №4, СОШ № 22, 25, 26, 3, 14, 15, 27, 28, 29, 33, 34, 40, 42) и функционирования педагогических классов (гимназия №4, 45, СОШ № 22, 25, 3, 30, 28, 29, 14, 15, 50, 40, 42</a:t>
            </a:r>
            <a:r>
              <a:rPr lang="ru-RU" sz="13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800" dirty="0" smtClean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В сентябре 2020 года также в рамках реализации национального проекта «Образование» в МБОУ СОШ с. Балта откроется Центр цифрового и гуманитарного профилей «Точка роста».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3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836" y="4394921"/>
            <a:ext cx="3067149" cy="23003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17" y="4315194"/>
            <a:ext cx="3492958" cy="26197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https://upramr.ucoz.ru/image20/tochka_rosta_logotip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67" y="4764469"/>
            <a:ext cx="4881415" cy="144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0367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6823" y="1471802"/>
            <a:ext cx="10330248" cy="529651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85750" marR="3048" indent="-285750" algn="just" defTabSz="914400">
              <a:buFont typeface="Wingdings" pitchFamily="2" charset="2"/>
              <a:buChar char="Ø"/>
            </a:pPr>
            <a:r>
              <a:rPr lang="ru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Санитарно-эпидемиологические </a:t>
            </a:r>
            <a:r>
              <a:rPr lang="ru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правила СП 2.4.2.2821-10 «Санитарно- эпидемиологические требования к условиям и организации обучения в общеобразовательных учреждениях», утвержденные постановлением Главного государственного санитарного врача Российской Федерации от 29.12.2010 № </a:t>
            </a:r>
            <a:r>
              <a:rPr lang="ru" b="1" spc="15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189</a:t>
            </a:r>
            <a:r>
              <a:rPr lang="ru" b="1" spc="15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</a:p>
          <a:p>
            <a:pPr marL="285750" marR="3048" indent="-285750" algn="just" defTabSz="914400">
              <a:buFont typeface="Wingdings" pitchFamily="2" charset="2"/>
              <a:buChar char="Ø"/>
            </a:pPr>
            <a:r>
              <a:rPr lang="ru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Санитарно-эпидемиологические </a:t>
            </a:r>
            <a:r>
              <a:rPr lang="ru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правила СП 3.1/2.4.3598-20 «Санитарно-эпидемиологические требования к устройству, содержанию и организации работы образовательных организаций и других объектов социальной инфраструктуры для детей и молодежи в условиях распространения новой коронавирусной инфекции</a:t>
            </a: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COVID</a:t>
            </a: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-19),</a:t>
            </a:r>
            <a:r>
              <a:rPr lang="ru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утвержденные постановлением Главного государственного санитарного врача Российской Федерации от 30.06.2020 № </a:t>
            </a:r>
            <a:r>
              <a:rPr lang="ru" b="1" spc="15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16</a:t>
            </a:r>
            <a:r>
              <a:rPr lang="ru" b="1" spc="15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defTabSz="914400">
              <a:buFont typeface="Wingdings" pitchFamily="2" charset="2"/>
              <a:buChar char="Ø"/>
            </a:pPr>
            <a:r>
              <a:rPr lang="ru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Главного государственного санитарного врача РФ от 13.07.2020 № 20 «О мероприятиях по профилактике гриппа и острых респираторных вирусных инфекций, в том числе новой коронавирусной инфекции</a:t>
            </a: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COVID</a:t>
            </a: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-19)</a:t>
            </a:r>
            <a:r>
              <a:rPr lang="ru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в эпидемическом сезоне 2020 - 2021 годов</a:t>
            </a:r>
            <a:r>
              <a:rPr lang="ru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».</a:t>
            </a:r>
          </a:p>
          <a:p>
            <a:pPr marR="423672" algn="just">
              <a:lnSpc>
                <a:spcPts val="2112"/>
              </a:lnSpc>
            </a:pP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		</a:t>
            </a:r>
            <a:endParaRPr lang="ru" b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14428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ПОДГОТОВКА ОБРАЗОВАТЕЛЬНЫХ ОРГАНИЗАЦИЙ  </a:t>
            </a:r>
          </a:p>
          <a:p>
            <a:pPr marR="423672" algn="ctr">
              <a:lnSpc>
                <a:spcPts val="2112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Г.ВЛАДИКАВКАЗА К НОВОМУ 2020/2021 УЧЕБНОМУ ГОДУ В УСЛОВИЯХ РАСПРОСТРАНЕНИЯ COVID-19 САНИТАРНЫЕ ПРАВИЛА ПРИМЕНЯЮТСЯ В ДОПОЛНЕНИЕ К ОБЯЗАТЕЛЬНЫМ ТРЕБОВАНИЯМ, УСТАНОВЛЕННЫМ ДЛЯ ОРГАНИЗАЦИЙ ГОСУДАРСТВЕННЫМИ САНИТАРНО-ЭПИДЕМИОЛОГИЧЕСКИМИ ПРАВИЛАМИ И ГИГИЕНИЧЕСКИМИ НОРМАТИВАМИ: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0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0"/>
            <a:ext cx="4018756" cy="40142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" t="-1206" r="151" b="1206"/>
          <a:stretch/>
        </p:blipFill>
        <p:spPr>
          <a:xfrm>
            <a:off x="4050708" y="-49508"/>
            <a:ext cx="4068321" cy="40637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510" y="0"/>
            <a:ext cx="4587452" cy="46830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1" y="4006824"/>
            <a:ext cx="4879648" cy="285117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5478379" y="4509828"/>
            <a:ext cx="6258453" cy="2233487"/>
            <a:chOff x="5281300" y="4441462"/>
            <a:chExt cx="6258453" cy="2233487"/>
          </a:xfrm>
        </p:grpSpPr>
        <p:pic>
          <p:nvPicPr>
            <p:cNvPr id="17412" name="Picture 4" descr="Вирус, Изолированный, Корона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300" y="4441462"/>
              <a:ext cx="3967723" cy="223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7396510" y="4880623"/>
              <a:ext cx="4143243" cy="537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C00000"/>
                  </a:solidFill>
                  <a:latin typeface="Georgia" panose="02040502050405020303" pitchFamily="18" charset="0"/>
                </a:rPr>
                <a:t>STOP!</a:t>
              </a:r>
              <a:endParaRPr lang="ru-RU" sz="2800" b="1" dirty="0">
                <a:solidFill>
                  <a:srgbClr val="C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96510" y="5332220"/>
              <a:ext cx="4143243" cy="537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C00000"/>
                  </a:solidFill>
                  <a:latin typeface="Georgia" panose="02040502050405020303" pitchFamily="18" charset="0"/>
                </a:rPr>
                <a:t>STOP!</a:t>
              </a:r>
              <a:endParaRPr lang="ru-RU" sz="2800" b="1" dirty="0">
                <a:solidFill>
                  <a:srgbClr val="C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96510" y="5818971"/>
              <a:ext cx="4143243" cy="537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C00000"/>
                  </a:solidFill>
                  <a:latin typeface="Georgia" panose="02040502050405020303" pitchFamily="18" charset="0"/>
                </a:rPr>
                <a:t>STOP!</a:t>
              </a:r>
              <a:endParaRPr lang="ru-RU" sz="2800" b="1" dirty="0">
                <a:solidFill>
                  <a:srgbClr val="C00000"/>
                </a:solidFill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25303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989" y="72180"/>
            <a:ext cx="11510473" cy="81658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НОРМАТИВНО–ПРАВОВОЕ ОБЕСПЕЧЕНИЕ ОБРАЗОВАТЕЛЬНОЙ ОРГАНИЗАЦИИ</a:t>
            </a: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989" y="776126"/>
            <a:ext cx="11013036" cy="5544065"/>
          </a:xfrm>
        </p:spPr>
        <p:txBody>
          <a:bodyPr>
            <a:normAutofit fontScale="85000" lnSpcReduction="10000"/>
          </a:bodyPr>
          <a:lstStyle/>
          <a:p>
            <a:pPr marL="112776" marR="1301496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" sz="1600" b="1" i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Наличие распорядительного акта</a:t>
            </a:r>
            <a:r>
              <a:rPr lang="ru" sz="1600" b="1" i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:</a:t>
            </a:r>
          </a:p>
          <a:p>
            <a:pPr marL="112776" marR="1301496" lv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" sz="1600" b="1" i="1" dirty="0">
              <a:solidFill>
                <a:srgbClr val="002060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marL="413766" marR="15240" lvl="0" indent="-28575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" sz="16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об утверждении лица, ответственного за проведение уборок (генеральной, ежедневных) с применением дезинфицирующих средств, применяемых для обеззараживания объектов при вирусных инфекциях;</a:t>
            </a:r>
          </a:p>
          <a:p>
            <a:pPr marL="413766" lvl="0" indent="-28575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" sz="16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о запрете проведения массовых мероприятий, нахождении посторонних лиц на территории ОО;</a:t>
            </a:r>
          </a:p>
          <a:p>
            <a:pPr marL="413766" marR="9144" lvl="0" indent="-28575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" sz="16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о закреплении за каждым учебным коллективом отдельного учебного кабинета;</a:t>
            </a:r>
          </a:p>
          <a:p>
            <a:pPr marL="413766" marR="18288" lvl="0" indent="-28575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" sz="16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об утверждении расписания уроков, перемен с целью минимизации контактов обучающихся;</a:t>
            </a:r>
          </a:p>
          <a:p>
            <a:pPr marL="413766" lvl="0" indent="-28575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" sz="16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об организации посещения занятий, требующих специального </a:t>
            </a:r>
            <a:r>
              <a:rPr lang="ru" sz="16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оборудования;</a:t>
            </a:r>
          </a:p>
          <a:p>
            <a:pPr marL="413766" lvl="0" indent="-28575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" sz="16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и </a:t>
            </a:r>
            <a:r>
              <a:rPr lang="ru" sz="16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др</a:t>
            </a:r>
            <a:r>
              <a:rPr lang="ru" sz="16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.</a:t>
            </a:r>
          </a:p>
          <a:p>
            <a:pPr marL="128016" lvl="0" indent="0">
              <a:lnSpc>
                <a:spcPct val="120000"/>
              </a:lnSpc>
              <a:spcBef>
                <a:spcPts val="0"/>
              </a:spcBef>
              <a:buNone/>
            </a:pPr>
            <a:endParaRPr lang="ru" sz="1600" b="1" dirty="0">
              <a:solidFill>
                <a:srgbClr val="002060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marL="112776" marR="1258824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" sz="1600" b="1" i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Наличие графиков:</a:t>
            </a:r>
          </a:p>
          <a:p>
            <a:pPr marL="413766" lvl="0" indent="-28575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" sz="16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проведения ежедневных влажных уборок помещений с обработкой всех контактных поверхностей с применением дезинфицирующих средств, применяемых для обеззараживания объектов при вирусных инфекциях;</a:t>
            </a:r>
          </a:p>
          <a:p>
            <a:pPr marL="413766" marR="9144" lvl="0" indent="-28575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" sz="16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проведения генеральных уборок (не реже одного раза в неделю) с применением дезинфицирующих средств, применяемых для обеззараживания объектов при вирусных инфекциях;</a:t>
            </a:r>
          </a:p>
          <a:p>
            <a:pPr marL="413766" marR="15240" lvl="0" indent="-28575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" sz="16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регулярного обеззараживания воздуха с использованием оборудования по обеззараживанию воздуха и проветривания помещений в соответствии с режимом работы ОУ и иных организационных вопросов;</a:t>
            </a:r>
          </a:p>
          <a:p>
            <a:pPr marL="413766" lvl="0" indent="-28575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" sz="16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прихода обучающихся в образовательную организацию;</a:t>
            </a:r>
          </a:p>
          <a:p>
            <a:pPr marL="413766" lvl="0" indent="-28575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" sz="16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посещения столовой;</a:t>
            </a:r>
          </a:p>
          <a:p>
            <a:pPr marL="413766" marR="9144" lvl="0" indent="-28575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" sz="16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организации работы буфета с учебными коллективами с соблюдением социальной дистанции между обучающимися не менее 1,5 м; и др.</a:t>
            </a:r>
          </a:p>
          <a:p>
            <a:pPr marL="128016" lvl="0" indent="0">
              <a:lnSpc>
                <a:spcPct val="120000"/>
              </a:lnSpc>
              <a:spcBef>
                <a:spcPts val="0"/>
              </a:spcBef>
              <a:buNone/>
            </a:pPr>
            <a:endParaRPr lang="ru" sz="1600" dirty="0">
              <a:solidFill>
                <a:srgbClr val="002060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2" descr="Covid-19, Вирус, Коронавирус, Пандемия, Инфек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823" y="2333017"/>
            <a:ext cx="1892404" cy="101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ovid-19, Вирус, Коронавирус, Пандемия, Инфек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596" y="5698970"/>
            <a:ext cx="1892404" cy="101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vid-19, Вирус, Коронавирус, Пандемия, Инфек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159" y="380179"/>
            <a:ext cx="1892404" cy="101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7036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20380" y="6172556"/>
            <a:ext cx="1091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E-mail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en-US" alt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obrazovanie-ams@rso-a.ru</a:t>
            </a:r>
            <a:endParaRPr lang="ru-RU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http://uo.amsvlad.ru – 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altLang="ru-RU" sz="1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г.Владикавказа</a:t>
            </a:r>
            <a:endParaRPr lang="en-US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3254" y="918836"/>
            <a:ext cx="114328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1. Продолжение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создания системы образовательных услуг, обеспечивающих комплексное развитие детей независимо от их места проживания, состояния здоровья, социального 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положения.</a:t>
            </a:r>
            <a:endParaRPr lang="ru-RU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2. Реализация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основных направлений приоритетного национального проекта «Образование», который получает новый импульс 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развития.</a:t>
            </a:r>
            <a:endParaRPr lang="ru-RU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3. Использование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новых стандартов как действенного механизма и инструмента инновационного развития муниципального образования с целью повышения его 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качества.</a:t>
            </a:r>
            <a:endParaRPr lang="ru-RU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4. Совершенствование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системы раннего выявления, развивающего сопровождения и поддержки одарённых 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детей, полноценное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формирование новой системы поиска и поддержки талантливых детей, переход к ориентированной модели образования в средней и старшей 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школе.</a:t>
            </a:r>
            <a:endParaRPr lang="ru-RU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5. Активное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развитие творческого и инновационного потенциала учительского корпуса, повышение статуса педагогической профессии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06" y="5718062"/>
            <a:ext cx="2108886" cy="11399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5447" y="0"/>
            <a:ext cx="106254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Деятельность </a:t>
            </a:r>
            <a:r>
              <a:rPr lang="ru-RU" sz="2200" b="1" dirty="0">
                <a:solidFill>
                  <a:srgbClr val="002060"/>
                </a:solidFill>
                <a:latin typeface="Georgia" panose="02040502050405020303" pitchFamily="18" charset="0"/>
              </a:rPr>
              <a:t>Управления образования в </a:t>
            </a:r>
            <a:r>
              <a:rPr lang="ru-RU" sz="2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2020-2021 </a:t>
            </a:r>
            <a:r>
              <a:rPr lang="ru-RU" sz="2200" b="1" dirty="0">
                <a:solidFill>
                  <a:srgbClr val="002060"/>
                </a:solidFill>
                <a:latin typeface="Georgia" panose="02040502050405020303" pitchFamily="18" charset="0"/>
              </a:rPr>
              <a:t>году </a:t>
            </a:r>
            <a:r>
              <a:rPr lang="ru-RU" sz="2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будет  </a:t>
            </a:r>
            <a:r>
              <a:rPr lang="ru-RU" sz="2200" b="1" dirty="0">
                <a:solidFill>
                  <a:srgbClr val="002060"/>
                </a:solidFill>
                <a:latin typeface="Georgia" panose="02040502050405020303" pitchFamily="18" charset="0"/>
              </a:rPr>
              <a:t>направлена на решение следующих задач</a:t>
            </a:r>
            <a:r>
              <a:rPr lang="ru-RU" sz="2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:</a:t>
            </a:r>
            <a:endParaRPr lang="ru-RU" sz="2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9792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1968" y="0"/>
            <a:ext cx="8398550" cy="6594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50" dirty="0"/>
              <a:t> </a:t>
            </a:r>
            <a:r>
              <a:rPr lang="ru-RU" sz="1650" dirty="0" smtClean="0">
                <a:solidFill>
                  <a:srgbClr val="002060"/>
                </a:solidFill>
                <a:latin typeface="Georgia" panose="02040502050405020303" pitchFamily="18" charset="0"/>
                <a:ea typeface="MS Gothic" panose="020B0609070205080204" pitchFamily="49" charset="-128"/>
              </a:rPr>
              <a:t>Уважаемые коллеги!</a:t>
            </a:r>
          </a:p>
          <a:p>
            <a:pPr algn="ctr">
              <a:spcBef>
                <a:spcPts val="1200"/>
              </a:spcBef>
            </a:pPr>
            <a:r>
              <a:rPr lang="ru-RU" sz="1650" dirty="0" smtClean="0">
                <a:solidFill>
                  <a:srgbClr val="002060"/>
                </a:solidFill>
                <a:latin typeface="Georgia" panose="02040502050405020303" pitchFamily="18" charset="0"/>
                <a:ea typeface="MS Gothic" panose="020B0609070205080204" pitchFamily="49" charset="-128"/>
              </a:rPr>
              <a:t>Впереди новый учебный год! Для одних - это первый учебный год, для других – он имеет свой счёт. Надеюсь, что в этом учебном году нам удастся реализовать самые смелые планы. Пусть обучение по новым программам будет интересным, освоение новых педагогических технологий – творческим!  </a:t>
            </a:r>
          </a:p>
          <a:p>
            <a:pPr algn="ctr"/>
            <a:r>
              <a:rPr lang="ru-RU" sz="1650" dirty="0" smtClean="0">
                <a:solidFill>
                  <a:srgbClr val="002060"/>
                </a:solidFill>
                <a:latin typeface="Georgia" panose="02040502050405020303" pitchFamily="18" charset="0"/>
                <a:ea typeface="MS Gothic" panose="020B0609070205080204" pitchFamily="49" charset="-128"/>
              </a:rPr>
              <a:t>Любое образовательное учреждение – это особый мир, в котором пересекаются интересы детей, родителей, воспитателей, учителей, других работников. Мы вместе должны сделать всё, чтобы ребёнку в любой школе, детском саду, учреждении дополнительного образования было комфортно, безопасно, чтобы в свою школу или детский сад он шёл с радостью. Мы должны создать атмосферу доброты, уважения ко всем участникам образовательного процесса. Хотя прекрасно сознаём и понимаем, что есть проблемы, но, вместе с тем, коллеги, мы должны переступить через все сложности ради одного – ради личности ребёнка.</a:t>
            </a:r>
          </a:p>
          <a:p>
            <a:pPr algn="ctr"/>
            <a:r>
              <a:rPr lang="ru-RU" sz="1650" dirty="0" smtClean="0">
                <a:solidFill>
                  <a:srgbClr val="002060"/>
                </a:solidFill>
                <a:latin typeface="Georgia" panose="02040502050405020303" pitchFamily="18" charset="0"/>
                <a:ea typeface="MS Gothic" panose="020B0609070205080204" pitchFamily="49" charset="-128"/>
              </a:rPr>
              <a:t>Сегодня мы создаем мир, в котором будем жить завтра. Мы вместе должны решать проблемы, связанные с воспитанием подрастающего поколения, формированием важных человеческих качеств будущей личности. От эффективного взаимодействия всех структур зависит дальнейшая успешность наших выпускников.  </a:t>
            </a:r>
          </a:p>
          <a:p>
            <a:pPr algn="ctr"/>
            <a:r>
              <a:rPr lang="ru-RU" sz="1650" dirty="0" smtClean="0">
                <a:solidFill>
                  <a:srgbClr val="002060"/>
                </a:solidFill>
                <a:latin typeface="Georgia" panose="02040502050405020303" pitchFamily="18" charset="0"/>
                <a:ea typeface="MS Gothic" panose="020B0609070205080204" pitchFamily="49" charset="-128"/>
              </a:rPr>
              <a:t>Уважаемые педагоги, в преддверии 1 сентября хочется пожелать вам здоровья, внутренней стойкости, профессиональной чуткости, оптимизма, удачи, а главное, получать удовольствие  от собственной работы! Поздравляю всех присутствующих, всех коллег  с началом нового учебного года! Творческих поисков и удач в вашей благородной педагогической деятельности</a:t>
            </a:r>
          </a:p>
          <a:p>
            <a:pPr algn="ctr"/>
            <a:r>
              <a:rPr lang="ru-RU" sz="1650" dirty="0" smtClean="0">
                <a:solidFill>
                  <a:srgbClr val="002060"/>
                </a:solidFill>
                <a:latin typeface="Georgia" panose="02040502050405020303" pitchFamily="18" charset="0"/>
                <a:ea typeface="MS Gothic" panose="020B0609070205080204" pitchFamily="49" charset="-128"/>
              </a:rPr>
              <a:t>Поздравляю Вас с наступающим Днем знаний! Здоровья, профессионального роста, успехов!</a:t>
            </a:r>
            <a:endParaRPr lang="ru-RU" sz="1650" dirty="0">
              <a:solidFill>
                <a:srgbClr val="002060"/>
              </a:solidFill>
              <a:latin typeface="Georgia" panose="02040502050405020303" pitchFamily="18" charset="0"/>
              <a:ea typeface="MS Gothic" panose="020B0609070205080204" pitchFamily="49" charset="-128"/>
            </a:endParaRPr>
          </a:p>
        </p:txBody>
      </p:sp>
      <p:pic>
        <p:nvPicPr>
          <p:cNvPr id="18434" name="Picture 2" descr="https://miranimacii.ru/wp-content/uploads/2019/08/1sentyabrya-6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518" y="1342471"/>
            <a:ext cx="3494449" cy="349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3423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270905"/>
              </p:ext>
            </p:extLst>
          </p:nvPr>
        </p:nvGraphicFramePr>
        <p:xfrm>
          <a:off x="1" y="82062"/>
          <a:ext cx="12051322" cy="6775937"/>
        </p:xfrm>
        <a:graphic>
          <a:graphicData uri="http://schemas.openxmlformats.org/drawingml/2006/table">
            <a:tbl>
              <a:tblPr/>
              <a:tblGrid>
                <a:gridCol w="3280546"/>
                <a:gridCol w="2917443"/>
                <a:gridCol w="2458596"/>
                <a:gridCol w="3394737"/>
              </a:tblGrid>
              <a:tr h="344847">
                <a:tc gridSpan="4"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РЕМОНТНЫЕ РАБОТЫ,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 ПРОВЕДЕННЫЕ СПОНСОРАМИ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4605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846"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Туганов Владимир Петрович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Депутат Парламента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Гимназия №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Ремонт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Кабинетов. 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Доплата к заработной</a:t>
                      </a:r>
                    </a:p>
                    <a:p>
                      <a:pPr marL="14605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плате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учителей. 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Оплата пошива формы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294"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Кулов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 Сослан </a:t>
                      </a:r>
                      <a:r>
                        <a:rPr lang="ru-RU" sz="1300" b="1" dirty="0" err="1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Кубадиевич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Ген.директор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 «БАСПИК»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Гимназия №4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Ремонт кабинетов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294"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Дюбуа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 Дмитрий Петрович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Депутат парламента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Гимназия №4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Ремонт кабинетов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883">
                <a:tc>
                  <a:txBody>
                    <a:bodyPr/>
                    <a:lstStyle/>
                    <a:p>
                      <a:pPr marR="826135" indent="3175"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Тавасиев Эльбрус </a:t>
                      </a:r>
                      <a:r>
                        <a:rPr lang="ru-RU" sz="1300" b="1" dirty="0" err="1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Хаджимуратович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Гендиректор АО «Радуга»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МБОУ СОШ № 24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Систематическая финансовая помощь на развитие маттех базы и ремонт школы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441"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Макоев Дзамболат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Депутат СО МО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СОШ Балта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1441"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Рамазанович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г.Владикавказ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Ремонт кабинетов.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294"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Засеев Тельман Гаспарович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Депутат Парламента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СОШ Балта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«Точка роста»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588"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Сиукаев Имеда Имеранович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687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Гендиректор СК «ПОДРЯД»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МБОУ СОШ №37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Капремонт санузлов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294"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Битаров Алик Шамильевич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Депутат парламента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МБОУ СОШ № 25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100 000 рублей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588"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Засеев Тельман Гаспарович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Депутат Парламента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МБОУ СОШ №21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Ремонт санузлов Приобретение краски для косметического ремонта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588">
                <a:tc>
                  <a:txBody>
                    <a:bodyPr/>
                    <a:lstStyle/>
                    <a:p>
                      <a:pPr marL="12065" indent="-12065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Дзгоев Казбек Альбертович Дзгоев Тамерлан Альбертович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АСК-12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МБДОУ №75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Капремонт пищеблока и приобретение нового оборудования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883"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Пухов Георгий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Предприниматель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МБДОУ №87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41 300 рублей на приобретение рубимаста для ремонта мягкой кровли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765">
                <a:tc>
                  <a:txBody>
                    <a:bodyPr/>
                    <a:lstStyle/>
                    <a:p>
                      <a:pPr marL="12065" marR="831850" indent="-12065" algn="ctr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Дзебисов Майрам Михайлович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СТК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МБДОУ </a:t>
                      </a:r>
                      <a:r>
                        <a:rPr lang="ru-RU" sz="1300" b="1" spc="100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№177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Замена насоса в котельной </a:t>
                      </a:r>
                      <a:r>
                        <a:rPr lang="ru-RU" sz="1300" b="1" spc="150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-38000 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Замена датчика тепла </a:t>
                      </a:r>
                      <a:r>
                        <a:rPr lang="ru-RU" sz="1300" b="1" spc="150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-12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 000 Замена провода электрического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периметру сада (уличное освещение и кобры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) - 36000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891">
                <a:tc>
                  <a:txBody>
                    <a:bodyPr/>
                    <a:lstStyle/>
                    <a:p>
                      <a:pPr marL="12065" marR="831850" indent="-12065" algn="ctr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Гадиев Геннадий Львович                </a:t>
                      </a:r>
                      <a:br>
                        <a:rPr lang="ru-RU" sz="1300" b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</a:br>
                      <a:endParaRPr lang="ru-RU" sz="1300" b="1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Депутат СО МО 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МБДОУ №84 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Замена бойлера (40340 )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9898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078693" y="6288031"/>
            <a:ext cx="1091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E-mail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en-US" alt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obrazovanie-ams@rso-a.ru</a:t>
            </a:r>
            <a:endParaRPr lang="ru-RU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http://uo.amsvlad.ru – 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altLang="ru-RU" sz="1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г.Владикавказа</a:t>
            </a:r>
            <a:endParaRPr lang="en-US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06" y="5718062"/>
            <a:ext cx="2108886" cy="113993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222" y="481678"/>
            <a:ext cx="115762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9725" algn="just"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Обеспечение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личной безопасности воспитанников, обучающихся и персонала образовательных учреждений остается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основной задачей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Управления образования, администраций и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педколлективов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подведомственных детских садов, центров дополнительного образования и школ. В связи с этим из года в год постепенно, с учетом объема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финансирования,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активизируется работа по повышению уровня антитеррористической защищенности и пожарной безопасности на объектах образования. </a:t>
            </a:r>
            <a:endParaRPr lang="ru-RU" sz="1600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Все подведомственные объекты образования оснащены тревожной сигнализацией. Осуществляется их дневная физическая охрана через привлечение охранных услуг частных охранных организаций и ночная сторожевая охрана, круглосуточная охрана через тревожную сигнализацию. В зданиях школ, детских садов и учреждений дополнительного образования функционирует модернизированная сеть локальных систем видеонаблюдения, выведенных на пульт органов внутренних дел. В качестве систем контроля и управления доступом установлены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домофоны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 электронные замки. В МБОУ СОШ №34 и МБДОУ №71 проведен капремонт ограждения территории (стоимостью работ 2,2млн.руб.).</a:t>
            </a:r>
            <a:endParaRPr lang="ru-RU" sz="1600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Все подведомственные образовательные учреждения оснащены автоматической пожарной сигнализацией и системами адресного мониторинга с автоматической передачей  сигнала на пульт подразделения пожарной охраны - «Стрелец». Минимизированы возможные факторы возникновения пожара, устранены недостатки и нарушения в области пожарной безопасности некапитального характера. </a:t>
            </a:r>
            <a:endParaRPr lang="ru-RU" dirty="0" smtClean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Имеется в наличии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первичные средства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пожаротушения. Руководители и ответственные за пожарную безопасность объектов образования прошли плановое курсовое обучение по пожарно-техническому минимуму.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8693" y="102742"/>
            <a:ext cx="1091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АНТИТЕРРОРИСТИЧЕСКАЯ ЗАЩИЩЕННОСТЬ И ПОЖАРНАЯ БЕЗОПАСНОСТЬ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6998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970" y="5948894"/>
            <a:ext cx="2108886" cy="113993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5138" y="463937"/>
            <a:ext cx="11558954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9725" algn="ctr">
              <a:spcAft>
                <a:spcPts val="0"/>
              </a:spcAft>
            </a:pPr>
            <a:r>
              <a:rPr lang="ru-RU" sz="23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 рамках муниципальной программы «Развитие образования </a:t>
            </a:r>
            <a:r>
              <a:rPr lang="ru-RU" sz="2300" dirty="0" err="1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г.Владикавказа</a:t>
            </a:r>
            <a:r>
              <a:rPr lang="ru-RU" sz="23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» из городского бюджета на 2020г. в установленном порядке реализуются программные противопожарные мероприятия.</a:t>
            </a:r>
            <a:endParaRPr lang="ru-RU" sz="2300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ru-RU" sz="23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Бюджетные затраты на антитеррористическую защищенность и пожарную безопасность на объектах образования по состоянию на август 2020г. составили </a:t>
            </a:r>
            <a:r>
              <a:rPr lang="ru-RU" sz="23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46 </a:t>
            </a:r>
            <a:r>
              <a:rPr lang="ru-RU" sz="2300" dirty="0" err="1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млн.руб</a:t>
            </a:r>
            <a:r>
              <a:rPr lang="ru-RU" sz="23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 Кроме того, выделены необходимые денежные средства на курсовое обучение по охране труда руководителей и работников образовательных учреждений</a:t>
            </a:r>
            <a:r>
              <a:rPr lang="ru-RU" sz="23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  <a:p>
            <a:pPr indent="449580" algn="ctr"/>
            <a:r>
              <a:rPr lang="ru-RU" sz="23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Во всех образовательных организациях города оформлены Паспорта </a:t>
            </a:r>
            <a:r>
              <a:rPr lang="ru-RU" sz="23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антитеррористической </a:t>
            </a:r>
            <a:r>
              <a:rPr lang="ru-RU" sz="23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защищенности. Тем не менее в данном направлении сохраняются ряд проблем, требующие решения: </a:t>
            </a:r>
            <a:r>
              <a:rPr lang="ru-RU" sz="23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3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круглосуточной квалифицированной физической охраны, полных систем видеонаблюдения и стационарных систем контроля и управления доступом, неудовлетворительное ограждение </a:t>
            </a:r>
            <a:r>
              <a:rPr lang="ru-RU" sz="23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территорий </a:t>
            </a:r>
            <a:r>
              <a:rPr lang="ru-RU" sz="23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3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наружного освещения </a:t>
            </a:r>
            <a:r>
              <a:rPr lang="ru-RU" sz="23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большинстве учреждений, наличие старого электрооборудования и внутренних пожарных кранов, отсутствие на путях эвакуации самозакрывающихся дверей, металлического ограждения  на  </a:t>
            </a:r>
            <a:r>
              <a:rPr lang="ru-RU" sz="23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кровлях.</a:t>
            </a:r>
            <a:endParaRPr lang="ru-RU" sz="2300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5653" y="112305"/>
            <a:ext cx="9537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АНТИТЕРРОРИСТИЧЕСКАЯ ЗАЩИЩЕННОСТЬ И ПОЖАРНАЯ БЕЗОПАСНОСТЬ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518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078693" y="6288031"/>
            <a:ext cx="1091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E-mail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en-US" alt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obrazovanie-ams@rso-a.ru</a:t>
            </a:r>
            <a:endParaRPr lang="ru-RU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http://uo.amsvlad.ru – </a:t>
            </a:r>
            <a:r>
              <a:rPr lang="ru-RU" alt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altLang="ru-RU" sz="1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г.Владикавказа</a:t>
            </a:r>
            <a:endParaRPr lang="en-US" alt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06" y="5718062"/>
            <a:ext cx="2108886" cy="11399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172" y="816537"/>
            <a:ext cx="10441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Руководители всех образовательных учреждений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провели большую работу по подготовке к новому учебному году.  И сегодня мне хочется выразить огромную благодарность за содействие в подготовке учреждений администрации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города,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руководителям, педагогическим коллективам образовательных учреждений и родителям, участвовавшим в подготовке школ и детских садов к новому учебному году. 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092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2339</TotalTime>
  <Words>11051</Words>
  <Application>Microsoft Office PowerPoint</Application>
  <PresentationFormat>Широкоэкранный</PresentationFormat>
  <Paragraphs>2598</Paragraphs>
  <Slides>55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4" baseType="lpstr">
      <vt:lpstr>MS Gothic</vt:lpstr>
      <vt:lpstr>Arial</vt:lpstr>
      <vt:lpstr>Calibri</vt:lpstr>
      <vt:lpstr>Calibri Light</vt:lpstr>
      <vt:lpstr>Georgia</vt:lpstr>
      <vt:lpstr>Monotype Corsiva</vt:lpstr>
      <vt:lpstr>Times New Roman</vt:lpstr>
      <vt:lpstr>Wingdings</vt:lpstr>
      <vt:lpstr>Тема Office</vt:lpstr>
      <vt:lpstr> Достижение стратегических целей и направления изменений муниципальной системы образования г.Владикавказа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НОРМАТИВНО–ПРАВОВОЕ ОБЕСПЕЧЕНИЕ ОБРАЗОВАТЕЛЬНОЙ ОРГАНИЗАЦИИ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Барсуков</dc:creator>
  <cp:lastModifiedBy>Admin</cp:lastModifiedBy>
  <cp:revision>225</cp:revision>
  <cp:lastPrinted>2020-08-26T09:46:36Z</cp:lastPrinted>
  <dcterms:created xsi:type="dcterms:W3CDTF">2018-08-21T10:40:34Z</dcterms:created>
  <dcterms:modified xsi:type="dcterms:W3CDTF">2021-08-08T12:28:51Z</dcterms:modified>
</cp:coreProperties>
</file>