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5" r:id="rId8"/>
    <p:sldId id="264" r:id="rId9"/>
    <p:sldId id="265" r:id="rId10"/>
    <p:sldId id="266" r:id="rId11"/>
    <p:sldId id="267" r:id="rId12"/>
    <p:sldId id="268" r:id="rId13"/>
    <p:sldId id="270" r:id="rId14"/>
    <p:sldId id="291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72" r:id="rId26"/>
    <p:sldId id="275" r:id="rId27"/>
    <p:sldId id="286" r:id="rId28"/>
    <p:sldId id="273" r:id="rId29"/>
    <p:sldId id="274" r:id="rId30"/>
    <p:sldId id="287" r:id="rId31"/>
    <p:sldId id="288" r:id="rId32"/>
    <p:sldId id="289" r:id="rId33"/>
    <p:sldId id="290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>
        <c:manualLayout>
          <c:layoutTarget val="inner"/>
          <c:xMode val="edge"/>
          <c:yMode val="edge"/>
          <c:x val="6.8584302036615821E-2"/>
          <c:y val="2.4269892872668099E-2"/>
          <c:w val="0.76060664312152471"/>
          <c:h val="0.746480737309205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1.8565188663247967E-2"/>
                  <c:y val="-8.3509192568756855E-17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общее колво обучающихся</c:v>
                </c:pt>
                <c:pt idx="1">
                  <c:v>участники школьного этапа ВсОШ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5580</c:v>
                </c:pt>
                <c:pt idx="1">
                  <c:v>19094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6149331360842949"/>
          <c:y val="0.7747447709609897"/>
          <c:w val="0.46888722890439077"/>
          <c:h val="0.1519957791802542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918963254593154E-2"/>
          <c:y val="1.2749587395242568E-2"/>
          <c:w val="0.73862259405074371"/>
          <c:h val="0.963876169046812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dLbls>
            <c:dLbl>
              <c:idx val="0"/>
              <c:layout>
                <c:manualLayout>
                  <c:x val="-1.3888888888888894E-3"/>
                  <c:y val="5.389061709192807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школьного этапа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dLbls>
            <c:dLbl>
              <c:idx val="0"/>
              <c:layout>
                <c:manualLayout>
                  <c:x val="2.7777777777777796E-3"/>
                  <c:y val="4.899147008357096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школьного этапа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участников</c:v>
                </c:pt>
              </c:strCache>
            </c:strRef>
          </c:tx>
          <c:dLbls>
            <c:dLbl>
              <c:idx val="0"/>
              <c:layout>
                <c:manualLayout>
                  <c:x val="4.1666666666667178E-3"/>
                  <c:y val="6.858805811699934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Результаты школьного этапа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19094</c:v>
                </c:pt>
              </c:numCache>
            </c:numRef>
          </c:val>
        </c:ser>
        <c:shape val="box"/>
        <c:axId val="93706496"/>
        <c:axId val="94121984"/>
        <c:axId val="73628288"/>
      </c:bar3DChart>
      <c:catAx>
        <c:axId val="93706496"/>
        <c:scaling>
          <c:orientation val="minMax"/>
        </c:scaling>
        <c:delete val="1"/>
        <c:axPos val="b"/>
        <c:tickLblPos val="none"/>
        <c:crossAx val="94121984"/>
        <c:crosses val="autoZero"/>
        <c:auto val="1"/>
        <c:lblAlgn val="ctr"/>
        <c:lblOffset val="100"/>
      </c:catAx>
      <c:valAx>
        <c:axId val="941219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3706496"/>
        <c:crosses val="autoZero"/>
        <c:crossBetween val="between"/>
      </c:valAx>
      <c:serAx>
        <c:axId val="73628288"/>
        <c:scaling>
          <c:orientation val="minMax"/>
        </c:scaling>
        <c:axPos val="b"/>
        <c:tickLblPos val="nextTo"/>
        <c:crossAx val="9412198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6C45840-7E05-4824-80F9-B0390B90D255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0B65BF-A69F-4FAD-AE57-91BEFCABC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58200" cy="22431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Об итогах  Всероссийской Олимпиады 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5050904" cy="2160240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2020-2021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141277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 smtClean="0"/>
              <a:t>РЕЗУЛЬТАТЫ ШКОЛЬНОГО ЭТАПА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3200" dirty="0" smtClean="0"/>
              <a:t>Муниципальный этап </a:t>
            </a:r>
            <a:r>
              <a:rPr lang="ru-RU" sz="3200" dirty="0" err="1" smtClean="0"/>
              <a:t>ВсОШ</a:t>
            </a: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 проводился для обучающихся 7-11 классов</a:t>
            </a:r>
          </a:p>
          <a:p>
            <a:pPr algn="ctr">
              <a:buNone/>
            </a:pPr>
            <a:r>
              <a:rPr lang="ru-RU" sz="3200" dirty="0" smtClean="0"/>
              <a:t>с 11 ноября по 24 ноября 2021 года, </a:t>
            </a:r>
          </a:p>
          <a:p>
            <a:pPr algn="ctr">
              <a:buNone/>
            </a:pPr>
            <a:r>
              <a:rPr lang="ru-RU" sz="3200" dirty="0" smtClean="0"/>
              <a:t>в котором приняли участие </a:t>
            </a:r>
          </a:p>
          <a:p>
            <a:pPr algn="ctr">
              <a:buNone/>
            </a:pPr>
            <a:r>
              <a:rPr lang="ru-RU" sz="3200" dirty="0" smtClean="0"/>
              <a:t>3331 обучающихся, </a:t>
            </a:r>
          </a:p>
          <a:p>
            <a:pPr algn="ctr">
              <a:buNone/>
            </a:pPr>
            <a:r>
              <a:rPr lang="ru-RU" sz="3200" dirty="0" smtClean="0"/>
              <a:t>что составило 25%</a:t>
            </a:r>
          </a:p>
          <a:p>
            <a:pPr algn="ctr">
              <a:buNone/>
            </a:pPr>
            <a:r>
              <a:rPr lang="ru-RU" sz="3200" dirty="0" smtClean="0"/>
              <a:t> от общего количества обучающихся </a:t>
            </a:r>
          </a:p>
          <a:p>
            <a:pPr algn="ctr">
              <a:buNone/>
            </a:pPr>
            <a:r>
              <a:rPr lang="ru-RU" sz="3200" dirty="0" smtClean="0"/>
              <a:t>7-11 классов.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-6"/>
          <a:ext cx="9144001" cy="6865616"/>
        </p:xfrm>
        <a:graphic>
          <a:graphicData uri="http://schemas.openxmlformats.org/drawingml/2006/table">
            <a:tbl>
              <a:tblPr/>
              <a:tblGrid>
                <a:gridCol w="1428443"/>
                <a:gridCol w="1035293"/>
                <a:gridCol w="773194"/>
                <a:gridCol w="943560"/>
                <a:gridCol w="1048398"/>
                <a:gridCol w="973045"/>
                <a:gridCol w="1035293"/>
                <a:gridCol w="973045"/>
                <a:gridCol w="933730"/>
              </a:tblGrid>
              <a:tr h="36456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Процент выполнения участниками всероссийской олимпиады школьников заданий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этапа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(по предметам)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1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Предмет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кол-во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участников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детей с ОВЗ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участников,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&lt; 25% по выполнению работы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&lt; 25% по выполнению работы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участников,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&lt; 50% по выполнению работы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&lt; 50% по выполнению работы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участников,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&lt; 75%  по выполнению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работы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участников,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набравших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&lt; 75% и более  по выполнению работы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Русский язык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Литература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Математика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Физика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Химия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Информатика и ИКТ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Биология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История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Обществознание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География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Астрономия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Английский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Немецкий 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Французский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МХК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ОБЖ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Право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Экономика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Экология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</a:p>
                  </a:txBody>
                  <a:tcPr marL="6410" marR="6410" marT="6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16" y="908719"/>
          <a:ext cx="8424939" cy="556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21"/>
                <a:gridCol w="630611"/>
                <a:gridCol w="994528"/>
                <a:gridCol w="864096"/>
                <a:gridCol w="864096"/>
                <a:gridCol w="1440160"/>
                <a:gridCol w="1368152"/>
                <a:gridCol w="1584175"/>
              </a:tblGrid>
              <a:tr h="94996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Процент выполнения участниками всероссийской олимпиады школьников заданий муниципального этапа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562">
                <a:tc>
                  <a:txBody>
                    <a:bodyPr/>
                    <a:lstStyle/>
                    <a:p>
                      <a:pPr algn="ctr" fontAlgn="b"/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Кол-во детей с ОВЗ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Кол-во участников,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&lt; 25% по выполнению работы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участников, 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 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&lt; 25% по выполнению работы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Кол-во участников,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&lt; 50% по выполнению работы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участников, 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 </a:t>
                      </a:r>
                      <a:b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&lt; 50% по выполнению работы</a:t>
                      </a: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Кол-во участников,</a:t>
                      </a:r>
                      <a:b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</a:t>
                      </a:r>
                      <a:b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75%  и более по выполнению </a:t>
                      </a:r>
                      <a:r>
                        <a:rPr kumimoji="0" lang="ru-RU" sz="2000" b="1" i="0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работы</a:t>
                      </a:r>
                      <a:endParaRPr kumimoji="0" lang="ru-RU" sz="2000" b="1" i="0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участников, </a:t>
                      </a:r>
                      <a:b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набравших</a:t>
                      </a:r>
                      <a:b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75% и более  по выполнению работы</a:t>
                      </a:r>
                    </a:p>
                  </a:txBody>
                  <a:tcPr marL="9525" marR="9525" marT="9525" marB="0" vert="vert270" anchor="ctr"/>
                </a:tc>
              </a:tr>
              <a:tr h="8075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2020/2021 учебном году для проведения регионального этапа всероссийской олимпиады школьников были задействованы 6 общеобразовательных организаций г.Владикавказа: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№7, №14, №15, №22, №30 и Лицей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34563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 по итогам республиканского этапа</a:t>
            </a:r>
          </a:p>
          <a:p>
            <a:pPr algn="ctr">
              <a:buNone/>
            </a:pPr>
            <a:r>
              <a:rPr lang="ru-RU" sz="3600" dirty="0" smtClean="0"/>
              <a:t> из 397 участников-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12 победителей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55 призеров.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02300" y="-883698"/>
            <a:ext cx="6339400" cy="9144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78968" y="-1010814"/>
            <a:ext cx="6048672" cy="93116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3890" y="-621195"/>
            <a:ext cx="6336705" cy="89644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55575" y="-778903"/>
            <a:ext cx="6381330" cy="88924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22304"/>
          </a:xfrm>
        </p:spPr>
        <p:txBody>
          <a:bodyPr/>
          <a:lstStyle/>
          <a:p>
            <a:pPr algn="ctr"/>
            <a:r>
              <a:rPr lang="ru-RU" b="1" i="1" dirty="0" smtClean="0"/>
              <a:t>Всероссийская олимпиада школьников – массовое ежегодное мероприятие по работе с одаренными школьниками в системе российского образования.</a:t>
            </a:r>
            <a:endParaRPr lang="ru-RU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71586" y="-850897"/>
            <a:ext cx="5832648" cy="877581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93912" y="-945232"/>
            <a:ext cx="5760640" cy="8748464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4509120"/>
            <a:ext cx="78488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31143" y="-929566"/>
            <a:ext cx="6358185" cy="882047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59259" y="-803075"/>
            <a:ext cx="6237313" cy="865279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-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76442" y="-1010588"/>
            <a:ext cx="6592143" cy="914503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9538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Победителями стали обучающиеся из следующих общеобразовательных организаций г.Владикавказа: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 английскому языку- гимназия №5, СОШ №26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географии-СОШ</a:t>
            </a:r>
            <a:r>
              <a:rPr lang="ru-RU" dirty="0" smtClean="0"/>
              <a:t> №30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литературе-СОШ</a:t>
            </a:r>
            <a:r>
              <a:rPr lang="ru-RU" dirty="0" smtClean="0"/>
              <a:t> №38, БСОШ №7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математике-гимназия</a:t>
            </a:r>
            <a:r>
              <a:rPr lang="ru-RU" dirty="0" smtClean="0"/>
              <a:t> №5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обществознания-СОШ</a:t>
            </a:r>
            <a:r>
              <a:rPr lang="ru-RU" dirty="0" smtClean="0"/>
              <a:t> №26, №11</a:t>
            </a:r>
          </a:p>
          <a:p>
            <a:pPr>
              <a:buNone/>
            </a:pPr>
            <a:r>
              <a:rPr lang="ru-RU" dirty="0" smtClean="0"/>
              <a:t>по ОБЖ- МБОУ - лицей 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технологии-СОШ</a:t>
            </a:r>
            <a:r>
              <a:rPr lang="ru-RU" dirty="0" smtClean="0"/>
              <a:t> №26</a:t>
            </a:r>
          </a:p>
          <a:p>
            <a:pPr>
              <a:buNone/>
            </a:pPr>
            <a:r>
              <a:rPr lang="ru-RU" dirty="0" smtClean="0"/>
              <a:t>по физической </a:t>
            </a:r>
            <a:r>
              <a:rPr lang="ru-RU" dirty="0" err="1" smtClean="0"/>
              <a:t>культуре-СОШ</a:t>
            </a:r>
            <a:r>
              <a:rPr lang="ru-RU" dirty="0" smtClean="0"/>
              <a:t> №30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экологии-СОШ</a:t>
            </a:r>
            <a:r>
              <a:rPr lang="ru-RU" dirty="0" smtClean="0"/>
              <a:t> №15.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Б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35098" y="-1315926"/>
            <a:ext cx="6877251" cy="954055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б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9332" y="-501100"/>
            <a:ext cx="6165304" cy="855289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538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Призерами стали обучающихся из следующих общеобразовательных организаций г.Владикавказа: </a:t>
            </a:r>
          </a:p>
          <a:p>
            <a:pPr>
              <a:buNone/>
            </a:pPr>
            <a:r>
              <a:rPr lang="ru-RU" dirty="0" smtClean="0"/>
              <a:t>по английскому </a:t>
            </a:r>
            <a:r>
              <a:rPr lang="ru-RU" dirty="0" err="1" smtClean="0"/>
              <a:t>языку-БСОШ</a:t>
            </a:r>
            <a:r>
              <a:rPr lang="ru-RU" dirty="0" smtClean="0"/>
              <a:t> №7, СОШ №38, </a:t>
            </a:r>
          </a:p>
          <a:p>
            <a:pPr>
              <a:buNone/>
            </a:pPr>
            <a:r>
              <a:rPr lang="ru-RU" dirty="0" smtClean="0"/>
              <a:t>                                               гимназия №5, СОШ №24, </a:t>
            </a:r>
          </a:p>
          <a:p>
            <a:pPr>
              <a:buNone/>
            </a:pPr>
            <a:r>
              <a:rPr lang="ru-RU" dirty="0" smtClean="0"/>
              <a:t>                                               СОШ №22 и СОМШ№44</a:t>
            </a:r>
          </a:p>
          <a:p>
            <a:pPr>
              <a:buNone/>
            </a:pPr>
            <a:r>
              <a:rPr lang="ru-RU" dirty="0" smtClean="0"/>
              <a:t>по биологии- СОШ № 29, 31, 3, 22, 42, 46, 38, лицей</a:t>
            </a:r>
          </a:p>
          <a:p>
            <a:pPr>
              <a:buNone/>
            </a:pPr>
            <a:r>
              <a:rPr lang="ru-RU" dirty="0" smtClean="0"/>
              <a:t>по информатики и ИКТ-СОШ №3, 22, 42, гимназия №5                             МБОУ- лицей</a:t>
            </a:r>
          </a:p>
          <a:p>
            <a:pPr>
              <a:buNone/>
            </a:pPr>
            <a:r>
              <a:rPr lang="ru-RU" dirty="0" smtClean="0"/>
              <a:t>по МХК-СОМШ №44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литературе-СОШ</a:t>
            </a:r>
            <a:r>
              <a:rPr lang="ru-RU" dirty="0" smtClean="0"/>
              <a:t> № 24, 30, 22, БСОШ №7, гимназия №5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математике-СОШ</a:t>
            </a:r>
            <a:r>
              <a:rPr lang="ru-RU" dirty="0" smtClean="0"/>
              <a:t> №22, лицей</a:t>
            </a:r>
          </a:p>
          <a:p>
            <a:pPr>
              <a:buNone/>
            </a:pPr>
            <a:r>
              <a:rPr lang="ru-RU" dirty="0" smtClean="0"/>
              <a:t>по немецкому </a:t>
            </a:r>
            <a:r>
              <a:rPr lang="ru-RU" dirty="0" err="1" smtClean="0"/>
              <a:t>языку-СОШ</a:t>
            </a:r>
            <a:r>
              <a:rPr lang="ru-RU" dirty="0" smtClean="0"/>
              <a:t> №38, 30, 24, 48, СОМШ №44</a:t>
            </a:r>
          </a:p>
          <a:p>
            <a:pPr>
              <a:buNone/>
            </a:pPr>
            <a:r>
              <a:rPr lang="ru-RU" dirty="0" smtClean="0"/>
              <a:t>по обществознанию- СОШ №38, 30, 24, 48</a:t>
            </a:r>
          </a:p>
          <a:p>
            <a:pPr>
              <a:buNone/>
            </a:pPr>
            <a:r>
              <a:rPr lang="ru-RU" dirty="0" smtClean="0"/>
              <a:t>по ОБЖ- гимназия №16</a:t>
            </a:r>
          </a:p>
          <a:p>
            <a:pPr>
              <a:buNone/>
            </a:pPr>
            <a:r>
              <a:rPr lang="ru-RU" dirty="0" smtClean="0"/>
              <a:t>по русскому языку- гимназия №5, лицей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err="1" smtClean="0"/>
              <a:t>физике-СОШ</a:t>
            </a:r>
            <a:r>
              <a:rPr lang="ru-RU" dirty="0" smtClean="0"/>
              <a:t> №22</a:t>
            </a:r>
          </a:p>
          <a:p>
            <a:pPr>
              <a:buNone/>
            </a:pPr>
            <a:r>
              <a:rPr lang="ru-RU" dirty="0" smtClean="0"/>
              <a:t>по физической </a:t>
            </a:r>
            <a:r>
              <a:rPr lang="ru-RU" dirty="0" err="1" smtClean="0"/>
              <a:t>культуре-СОШ</a:t>
            </a:r>
            <a:r>
              <a:rPr lang="ru-RU" dirty="0" smtClean="0"/>
              <a:t> № 30, 40, СОМШ №44, лицей.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76302" y="-871636"/>
            <a:ext cx="6591396" cy="91439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</a:t>
            </a:r>
            <a:br>
              <a:rPr lang="ru-RU" b="1" dirty="0" smtClean="0"/>
            </a:br>
            <a:r>
              <a:rPr lang="ru-RU" b="1" dirty="0" smtClean="0"/>
              <a:t>олимпиадного движения: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43528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привлечение учащихся к олимпиадам с целью повышения интереса к общеобразовательным предметам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отбор талантливых учеников, интересующихся определенными предметами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мотивирование  одаренных учеников для достижения более высокого результата </a:t>
            </a:r>
          </a:p>
          <a:p>
            <a:endParaRPr lang="ru-RU" dirty="0" smtClean="0"/>
          </a:p>
          <a:p>
            <a:r>
              <a:rPr lang="ru-RU" dirty="0" smtClean="0"/>
              <a:t>поддержка и поощрение одаренных учеников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19565" y="-431333"/>
            <a:ext cx="6176877" cy="856895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-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61421" y="-401181"/>
            <a:ext cx="6021158" cy="835292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-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59312" y="-1026688"/>
            <a:ext cx="6605631" cy="916374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-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50531" y="-850840"/>
            <a:ext cx="6458309" cy="895937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25112"/>
          </a:xfrm>
        </p:spPr>
        <p:txBody>
          <a:bodyPr>
            <a:normAutofit/>
          </a:bodyPr>
          <a:lstStyle/>
          <a:p>
            <a:pPr lvl="4" algn="r">
              <a:buNone/>
            </a:pPr>
            <a:endParaRPr lang="ru-RU" sz="5400" b="1" dirty="0" smtClean="0">
              <a:latin typeface="Arial Black" pitchFamily="34" charset="0"/>
              <a:cs typeface="Aharoni" pitchFamily="2" charset="-79"/>
            </a:endParaRPr>
          </a:p>
          <a:p>
            <a:pPr lvl="4" algn="r">
              <a:buNone/>
            </a:pPr>
            <a:endParaRPr lang="ru-RU" sz="5400" b="1" dirty="0" smtClean="0">
              <a:latin typeface="Arial Black" pitchFamily="34" charset="0"/>
              <a:cs typeface="Aharoni" pitchFamily="2" charset="-79"/>
            </a:endParaRPr>
          </a:p>
          <a:p>
            <a:pPr lvl="4">
              <a:buNone/>
            </a:pPr>
            <a:r>
              <a:rPr lang="ru-RU" sz="5400" b="1" dirty="0" smtClean="0">
                <a:latin typeface="Arial Black" pitchFamily="34" charset="0"/>
                <a:cs typeface="Aharoni" pitchFamily="2" charset="-79"/>
              </a:rPr>
              <a:t>СПАСИБО</a:t>
            </a:r>
          </a:p>
          <a:p>
            <a:pPr lvl="4">
              <a:buNone/>
            </a:pPr>
            <a:r>
              <a:rPr lang="ru-RU" sz="5400" b="1" dirty="0" smtClean="0">
                <a:latin typeface="Arial Black" pitchFamily="34" charset="0"/>
                <a:cs typeface="Aharoni" pitchFamily="2" charset="-79"/>
              </a:rPr>
              <a:t> ЗА ВНИМАНИЕ</a:t>
            </a:r>
            <a:endParaRPr lang="ru-RU" sz="5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60932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Олимпиада охватывает </a:t>
            </a:r>
            <a:r>
              <a:rPr lang="ru-RU" sz="3800" dirty="0" smtClean="0"/>
              <a:t>21</a:t>
            </a:r>
            <a:r>
              <a:rPr lang="ru-RU" sz="3600" dirty="0" smtClean="0"/>
              <a:t> предметную область, входящую в учебные планы, которые реализуют образовательные программы основного общего и среднего общего образования по следующим предметам:</a:t>
            </a:r>
          </a:p>
          <a:p>
            <a:r>
              <a:rPr lang="ru-RU" sz="3600" dirty="0" smtClean="0"/>
              <a:t> русский язык</a:t>
            </a:r>
          </a:p>
          <a:p>
            <a:r>
              <a:rPr lang="ru-RU" sz="3600" dirty="0" smtClean="0"/>
              <a:t> математика</a:t>
            </a:r>
          </a:p>
          <a:p>
            <a:r>
              <a:rPr lang="ru-RU" sz="3600" dirty="0" smtClean="0"/>
              <a:t>литература</a:t>
            </a:r>
          </a:p>
          <a:p>
            <a:r>
              <a:rPr lang="ru-RU" sz="3600" dirty="0" smtClean="0"/>
              <a:t> физическая культура</a:t>
            </a:r>
          </a:p>
          <a:p>
            <a:r>
              <a:rPr lang="ru-RU" sz="3600" dirty="0" smtClean="0"/>
              <a:t> география</a:t>
            </a:r>
          </a:p>
          <a:p>
            <a:r>
              <a:rPr lang="ru-RU" sz="3600" dirty="0" smtClean="0"/>
              <a:t> искусство (мировая художественная культура)</a:t>
            </a:r>
          </a:p>
          <a:p>
            <a:r>
              <a:rPr lang="ru-RU" sz="3600" dirty="0" smtClean="0"/>
              <a:t> английский язык</a:t>
            </a:r>
          </a:p>
          <a:p>
            <a:r>
              <a:rPr lang="ru-RU" sz="3600" dirty="0" smtClean="0"/>
              <a:t> французский язык</a:t>
            </a:r>
          </a:p>
          <a:p>
            <a:r>
              <a:rPr lang="ru-RU" sz="3600" dirty="0" smtClean="0"/>
              <a:t> немецкий язык</a:t>
            </a:r>
          </a:p>
          <a:p>
            <a:r>
              <a:rPr lang="ru-RU" sz="3600" dirty="0" smtClean="0"/>
              <a:t> история</a:t>
            </a:r>
          </a:p>
          <a:p>
            <a:r>
              <a:rPr lang="ru-RU" sz="3600" dirty="0" smtClean="0"/>
              <a:t> биология</a:t>
            </a:r>
          </a:p>
          <a:p>
            <a:r>
              <a:rPr lang="ru-RU" sz="3600" dirty="0" smtClean="0"/>
              <a:t> информатика и ИКТ</a:t>
            </a:r>
          </a:p>
          <a:p>
            <a:r>
              <a:rPr lang="ru-RU" sz="3600" dirty="0" smtClean="0"/>
              <a:t> технология</a:t>
            </a:r>
          </a:p>
          <a:p>
            <a:r>
              <a:rPr lang="ru-RU" sz="3600" dirty="0" smtClean="0"/>
              <a:t> химия</a:t>
            </a:r>
          </a:p>
          <a:p>
            <a:r>
              <a:rPr lang="ru-RU" sz="3600" dirty="0" smtClean="0"/>
              <a:t> обществознание</a:t>
            </a:r>
          </a:p>
          <a:p>
            <a:r>
              <a:rPr lang="ru-RU" sz="3600" dirty="0" smtClean="0"/>
              <a:t> основы безопасности жизнедеятельности</a:t>
            </a:r>
          </a:p>
          <a:p>
            <a:r>
              <a:rPr lang="ru-RU" sz="3600" dirty="0" smtClean="0"/>
              <a:t> астрономия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Участие в этапах олимпиады определяется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Порядком проведения всероссийской олимпиады школьников , утвержденным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18 ноября 2013 г. № 1252 (зарегистрирован Минюстом России 21 января 2014 г., регистрационный № 31060), с изменениями, внесенными приказами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17 марта 2015 г. № 249 и от 17 декабря 2015 г. №1488.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Проведение школьного и муниципального этапов Олимпиады в г.Владикавказе осуществлялось на основании </a:t>
            </a:r>
          </a:p>
          <a:p>
            <a:pPr algn="ctr"/>
            <a:r>
              <a:rPr lang="ru-RU" dirty="0" smtClean="0"/>
              <a:t>приказа Министерства образования и науки Республики Северная Осетия-Алания от 16.09.2019 г. № 600 «О проведении школьного и муниципального этапов всероссийской олимпиады школьников в 2020/2021 учебном году в Республике Северная Осетия-Алания» и</a:t>
            </a:r>
          </a:p>
          <a:p>
            <a:pPr algn="ctr"/>
            <a:r>
              <a:rPr lang="ru-RU" dirty="0" smtClean="0"/>
              <a:t> приказа Управления образования администрации местного самоуправления г.Владикавказа от 25 сентября 2020г. №131 «О проведении школьного и муниципального этапов всероссийской олимпиады школьников в 2020/2021 учебном году в г.Владикавказе».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2020/2021 учебном году муниципальный этап проходил с 16 ноября по 4 декабря 2020 года.</a:t>
            </a:r>
          </a:p>
          <a:p>
            <a:endParaRPr lang="ru-RU" sz="4000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737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В 2020/2021 учебном году для проведения муниципального этапа всероссийской олимпиады школьников были задействованы 20 общеобразовательных организаций г.Владикавказа: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СОШ №13,  №14, №15,  №16,  №21,  №22, №25, </a:t>
            </a:r>
          </a:p>
          <a:p>
            <a:pPr algn="ctr">
              <a:buNone/>
            </a:pPr>
            <a:r>
              <a:rPr lang="ru-RU" dirty="0" smtClean="0"/>
              <a:t>№26,   №27,  №28,   №29,  №33,  №39, №40,</a:t>
            </a:r>
          </a:p>
          <a:p>
            <a:pPr algn="ctr">
              <a:buNone/>
            </a:pPr>
            <a:r>
              <a:rPr lang="ru-RU" dirty="0" smtClean="0"/>
              <a:t>№41,  №43,  №45,  №46,  Лицей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Этапы Олимпиады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636912"/>
            <a:ext cx="5616624" cy="2232248"/>
          </a:xfrm>
        </p:spPr>
        <p:txBody>
          <a:bodyPr>
            <a:normAutofit/>
          </a:bodyPr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– школьный</a:t>
            </a:r>
          </a:p>
          <a:p>
            <a:r>
              <a:rPr lang="en-US" b="1" u="sng" dirty="0" smtClean="0"/>
              <a:t>II </a:t>
            </a:r>
            <a:r>
              <a:rPr lang="ru-RU" b="1" u="sng" dirty="0" smtClean="0"/>
              <a:t>этап – муниципальный</a:t>
            </a:r>
          </a:p>
          <a:p>
            <a:r>
              <a:rPr lang="en-US" b="1" dirty="0" smtClean="0"/>
              <a:t>III </a:t>
            </a:r>
            <a:r>
              <a:rPr lang="ru-RU" b="1" dirty="0" smtClean="0"/>
              <a:t>этап – региональный</a:t>
            </a:r>
          </a:p>
          <a:p>
            <a:r>
              <a:rPr lang="en-US" b="1" dirty="0" smtClean="0"/>
              <a:t>VI </a:t>
            </a:r>
            <a:r>
              <a:rPr lang="ru-RU" b="1" dirty="0" smtClean="0"/>
              <a:t>этап - заключительный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2530624" cy="57606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В 2020/2021 учебном году </a:t>
            </a:r>
          </a:p>
          <a:p>
            <a:pPr algn="ctr">
              <a:buNone/>
            </a:pPr>
            <a:r>
              <a:rPr lang="ru-RU" dirty="0" smtClean="0"/>
              <a:t>в школьном этапе </a:t>
            </a:r>
          </a:p>
          <a:p>
            <a:pPr algn="ctr">
              <a:buNone/>
            </a:pPr>
            <a:r>
              <a:rPr lang="ru-RU" dirty="0" smtClean="0"/>
              <a:t>из 24674 обучающихся 5-11 классов</a:t>
            </a:r>
          </a:p>
          <a:p>
            <a:pPr algn="ctr">
              <a:buNone/>
            </a:pPr>
            <a:r>
              <a:rPr lang="ru-RU" dirty="0" smtClean="0"/>
              <a:t>приняли участие - 19094,</a:t>
            </a:r>
          </a:p>
          <a:p>
            <a:pPr algn="ctr">
              <a:buNone/>
            </a:pPr>
            <a:r>
              <a:rPr lang="ru-RU" dirty="0" smtClean="0"/>
              <a:t> что составило 77% </a:t>
            </a:r>
          </a:p>
          <a:p>
            <a:pPr algn="ctr">
              <a:buNone/>
            </a:pPr>
            <a:r>
              <a:rPr lang="ru-RU" dirty="0" smtClean="0"/>
              <a:t>от числа обучающихся 5-11 классов.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347864" y="908720"/>
          <a:ext cx="5472608" cy="5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1606</TotalTime>
  <Words>1053</Words>
  <Application>Microsoft Office PowerPoint</Application>
  <PresentationFormat>Экран (4:3)</PresentationFormat>
  <Paragraphs>329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Об итогах  Всероссийской Олимпиады школьников</vt:lpstr>
      <vt:lpstr>Всероссийская олимпиада школьников – массовое ежегодное мероприятие по работе с одаренными школьниками в системе российского образования.</vt:lpstr>
      <vt:lpstr>Задачи  олимпиадного движения:</vt:lpstr>
      <vt:lpstr>Слайд 4</vt:lpstr>
      <vt:lpstr>Слайд 5</vt:lpstr>
      <vt:lpstr>Слайд 6</vt:lpstr>
      <vt:lpstr>Слайд 7</vt:lpstr>
      <vt:lpstr>Этапы Олимпиады</vt:lpstr>
      <vt:lpstr>Слайд 9</vt:lpstr>
      <vt:lpstr>РЕЗУЛЬТАТЫ ШКОЛЬНОГО ЭТАПА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муниципального этапа Всероссийской Олимпиады школьников</dc:title>
  <dc:creator>Larionova_Z</dc:creator>
  <cp:lastModifiedBy>Larionova_Z</cp:lastModifiedBy>
  <cp:revision>60</cp:revision>
  <dcterms:created xsi:type="dcterms:W3CDTF">2021-05-12T12:27:00Z</dcterms:created>
  <dcterms:modified xsi:type="dcterms:W3CDTF">2021-05-20T06:42:16Z</dcterms:modified>
</cp:coreProperties>
</file>