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64" r:id="rId4"/>
    <p:sldId id="265" r:id="rId5"/>
    <p:sldId id="284" r:id="rId6"/>
    <p:sldId id="266" r:id="rId7"/>
    <p:sldId id="267" r:id="rId8"/>
    <p:sldId id="268" r:id="rId9"/>
    <p:sldId id="269" r:id="rId10"/>
    <p:sldId id="287" r:id="rId11"/>
    <p:sldId id="288" r:id="rId12"/>
    <p:sldId id="283" r:id="rId13"/>
    <p:sldId id="274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71" r:id="rId24"/>
    <p:sldId id="272" r:id="rId25"/>
    <p:sldId id="285" r:id="rId26"/>
    <p:sldId id="286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955393845128322E-2"/>
          <c:y val="0.11582078735437665"/>
          <c:w val="0.88029107876902557"/>
          <c:h val="0.825780985575246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1851339912282927"/>
                  <c:y val="-0.627546551675136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94657A-8F03-42C7-A480-055DE4730D0A}" type="CATEGORYNAME">
                      <a:rPr lang="ru-RU" sz="16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sz="1600" baseline="0" dirty="0"/>
                      <a:t>; </a:t>
                    </a:r>
                    <a:fld id="{38D0A975-3B20-4336-9B07-EABFF8DBDA7B}" type="VALUE">
                      <a:rPr lang="ru-RU" sz="1600" baseline="0"/>
                      <a:pPr>
                        <a:defRPr/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fld id="{4AE51D6B-6349-463F-B9D8-420AE539F1D0}" type="PERCENTAGE">
                      <a:rPr lang="ru-RU" baseline="0"/>
                      <a:pPr>
                        <a:defRPr/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61814640371254"/>
                      <c:h val="0.3003849055531297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5173D3-9EAA-4690-8A24-CA2194C13ACB}" type="CATEGORYNAME"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3B53082B-2F49-41DB-B702-449E77BD0426}" type="VALUE">
                      <a:rPr lang="ru-RU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;      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ru-RU" baseline="0" dirty="0" smtClean="0"/>
                      <a:t> </a:t>
                    </a:r>
                    <a:fld id="{E515822A-C332-45E9-B5DA-C417C55090AF}" type="PERCENTAGE">
                      <a:rPr lang="ru-RU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писали</c:v>
                </c:pt>
                <c:pt idx="1">
                  <c:v>отсутствовали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2487</c:v>
                </c:pt>
                <c:pt idx="1">
                  <c:v>417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955393845128322E-2"/>
          <c:y val="0.11582078735437665"/>
          <c:w val="0.88029107876902557"/>
          <c:h val="0.825780985575246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5.1217423344399035E-2"/>
                  <c:y val="-0.611504740214050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94657A-8F03-42C7-A480-055DE4730D0A}" type="CATEGORYNAME">
                      <a:rPr lang="ru-RU" sz="16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/>
                      <a:t>; </a:t>
                    </a:r>
                    <a:r>
                      <a:rPr lang="ru-RU" sz="16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1818</a:t>
                    </a:r>
                    <a:r>
                      <a:rPr lang="ru-RU" baseline="0" dirty="0" smtClean="0"/>
                      <a:t>; </a:t>
                    </a:r>
                  </a:p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E51D6B-6349-463F-B9D8-420AE539F1D0}" type="PERCENTAGE">
                      <a:rPr lang="ru-RU" baseline="0" smtClean="0"/>
                      <a:pPr>
                        <a:defRPr sz="1330" b="1" i="0" u="none" strike="noStrike" kern="1200" spc="0" baseline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87872397460424"/>
                      <c:h val="0.3003848337839005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5173D3-9EAA-4690-8A24-CA2194C13ACB}" type="CATEGORYNAME">
                      <a:rPr lang="ru-RU" sz="16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669;      </a:t>
                    </a:r>
                  </a:p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 </a:t>
                    </a:r>
                    <a:fld id="{E515822A-C332-45E9-B5DA-C417C55090AF}" type="PERCENTAGE">
                      <a:rPr lang="ru-RU" baseline="0"/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зачет</c:v>
                </c:pt>
                <c:pt idx="1">
                  <c:v>незачет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1817</c:v>
                </c:pt>
                <c:pt idx="1">
                  <c:v>670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70417853751186E-2"/>
          <c:y val="5.3041028474313655E-2"/>
          <c:w val="0.95672958214624881"/>
          <c:h val="0.82927460011950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Кол-во об-ся по Базе ОГЭ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Лист1!$A$4:$A$47</c:f>
              <c:strCache>
                <c:ptCount val="43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21</c:v>
                </c:pt>
                <c:pt idx="16">
                  <c:v>22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33</c:v>
                </c:pt>
                <c:pt idx="26">
                  <c:v>34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48</c:v>
                </c:pt>
                <c:pt idx="39">
                  <c:v>50</c:v>
                </c:pt>
                <c:pt idx="40">
                  <c:v>Лицей</c:v>
                </c:pt>
                <c:pt idx="41">
                  <c:v>Балта</c:v>
                </c:pt>
                <c:pt idx="42">
                  <c:v>ВСОШ</c:v>
                </c:pt>
              </c:strCache>
            </c:strRef>
          </c:cat>
          <c:val>
            <c:numRef>
              <c:f>Лист1!$B$4:$B$47</c:f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по списку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Лист1!$A$4:$A$47</c:f>
              <c:strCache>
                <c:ptCount val="43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21</c:v>
                </c:pt>
                <c:pt idx="16">
                  <c:v>22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33</c:v>
                </c:pt>
                <c:pt idx="26">
                  <c:v>34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48</c:v>
                </c:pt>
                <c:pt idx="39">
                  <c:v>50</c:v>
                </c:pt>
                <c:pt idx="40">
                  <c:v>Лицей</c:v>
                </c:pt>
                <c:pt idx="41">
                  <c:v>Балта</c:v>
                </c:pt>
                <c:pt idx="42">
                  <c:v>ВСОШ</c:v>
                </c:pt>
              </c:strCache>
            </c:strRef>
          </c:cat>
          <c:val>
            <c:numRef>
              <c:f>Лист1!$C$4:$C$47</c:f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отсутствовали</c:v>
                </c:pt>
              </c:strCache>
            </c:strRef>
          </c:tx>
          <c:spPr>
            <a:gradFill rotWithShape="1">
              <a:gsLst>
                <a:gs pos="28000">
                  <a:schemeClr val="accent3">
                    <a:tint val="18000"/>
                    <a:satMod val="120000"/>
                    <a:lumMod val="88000"/>
                  </a:schemeClr>
                </a:gs>
                <a:gs pos="100000">
                  <a:schemeClr val="accent3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Лист1!$A$4:$A$47</c:f>
              <c:strCache>
                <c:ptCount val="43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21</c:v>
                </c:pt>
                <c:pt idx="16">
                  <c:v>22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33</c:v>
                </c:pt>
                <c:pt idx="26">
                  <c:v>34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48</c:v>
                </c:pt>
                <c:pt idx="39">
                  <c:v>50</c:v>
                </c:pt>
                <c:pt idx="40">
                  <c:v>Лицей</c:v>
                </c:pt>
                <c:pt idx="41">
                  <c:v>Балта</c:v>
                </c:pt>
                <c:pt idx="42">
                  <c:v>ВСОШ</c:v>
                </c:pt>
              </c:strCache>
            </c:strRef>
          </c:cat>
          <c:val>
            <c:numRef>
              <c:f>Лист1!$D$4:$D$47</c:f>
            </c:numRef>
          </c:val>
        </c:ser>
        <c:ser>
          <c:idx val="3"/>
          <c:order val="3"/>
          <c:tx>
            <c:strRef>
              <c:f>Лист1!$E$3</c:f>
              <c:strCache>
                <c:ptCount val="1"/>
                <c:pt idx="0">
                  <c:v>писали</c:v>
                </c:pt>
              </c:strCache>
            </c:strRef>
          </c:tx>
          <c:spPr>
            <a:gradFill rotWithShape="1">
              <a:gsLst>
                <a:gs pos="28000">
                  <a:schemeClr val="accent4">
                    <a:tint val="18000"/>
                    <a:satMod val="120000"/>
                    <a:lumMod val="88000"/>
                  </a:schemeClr>
                </a:gs>
                <a:gs pos="100000">
                  <a:schemeClr val="accent4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Лист1!$A$4:$A$47</c:f>
              <c:strCache>
                <c:ptCount val="43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21</c:v>
                </c:pt>
                <c:pt idx="16">
                  <c:v>22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33</c:v>
                </c:pt>
                <c:pt idx="26">
                  <c:v>34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48</c:v>
                </c:pt>
                <c:pt idx="39">
                  <c:v>50</c:v>
                </c:pt>
                <c:pt idx="40">
                  <c:v>Лицей</c:v>
                </c:pt>
                <c:pt idx="41">
                  <c:v>Балта</c:v>
                </c:pt>
                <c:pt idx="42">
                  <c:v>ВСОШ</c:v>
                </c:pt>
              </c:strCache>
            </c:strRef>
          </c:cat>
          <c:val>
            <c:numRef>
              <c:f>Лист1!$E$4:$E$47</c:f>
            </c:numRef>
          </c:val>
        </c:ser>
        <c:ser>
          <c:idx val="4"/>
          <c:order val="4"/>
          <c:tx>
            <c:strRef>
              <c:f>Лист1!$F$3</c:f>
              <c:strCache>
                <c:ptCount val="1"/>
                <c:pt idx="0">
                  <c:v>зачет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Лист1!$A$4:$A$47</c:f>
              <c:strCache>
                <c:ptCount val="43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21</c:v>
                </c:pt>
                <c:pt idx="16">
                  <c:v>22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33</c:v>
                </c:pt>
                <c:pt idx="26">
                  <c:v>34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48</c:v>
                </c:pt>
                <c:pt idx="39">
                  <c:v>50</c:v>
                </c:pt>
                <c:pt idx="40">
                  <c:v>Лицей</c:v>
                </c:pt>
                <c:pt idx="41">
                  <c:v>Балта</c:v>
                </c:pt>
                <c:pt idx="42">
                  <c:v>ВСОШ</c:v>
                </c:pt>
              </c:strCache>
            </c:strRef>
          </c:cat>
          <c:val>
            <c:numRef>
              <c:f>Лист1!$F$4:$F$47</c:f>
              <c:numCache>
                <c:formatCode>General</c:formatCode>
                <c:ptCount val="43"/>
                <c:pt idx="0">
                  <c:v>11</c:v>
                </c:pt>
                <c:pt idx="1">
                  <c:v>76</c:v>
                </c:pt>
                <c:pt idx="2">
                  <c:v>35</c:v>
                </c:pt>
                <c:pt idx="3">
                  <c:v>130</c:v>
                </c:pt>
                <c:pt idx="4">
                  <c:v>20</c:v>
                </c:pt>
                <c:pt idx="5">
                  <c:v>80</c:v>
                </c:pt>
                <c:pt idx="6">
                  <c:v>16</c:v>
                </c:pt>
                <c:pt idx="7">
                  <c:v>70</c:v>
                </c:pt>
                <c:pt idx="8">
                  <c:v>25</c:v>
                </c:pt>
                <c:pt idx="9">
                  <c:v>23</c:v>
                </c:pt>
                <c:pt idx="10">
                  <c:v>49</c:v>
                </c:pt>
                <c:pt idx="11">
                  <c:v>33</c:v>
                </c:pt>
                <c:pt idx="12">
                  <c:v>19</c:v>
                </c:pt>
                <c:pt idx="13">
                  <c:v>45</c:v>
                </c:pt>
                <c:pt idx="14">
                  <c:v>1</c:v>
                </c:pt>
                <c:pt idx="15">
                  <c:v>32</c:v>
                </c:pt>
                <c:pt idx="16">
                  <c:v>70</c:v>
                </c:pt>
                <c:pt idx="17">
                  <c:v>13</c:v>
                </c:pt>
                <c:pt idx="18">
                  <c:v>45</c:v>
                </c:pt>
                <c:pt idx="19">
                  <c:v>30</c:v>
                </c:pt>
                <c:pt idx="20">
                  <c:v>36</c:v>
                </c:pt>
                <c:pt idx="21">
                  <c:v>47</c:v>
                </c:pt>
                <c:pt idx="22">
                  <c:v>14</c:v>
                </c:pt>
                <c:pt idx="23">
                  <c:v>55</c:v>
                </c:pt>
                <c:pt idx="24">
                  <c:v>19</c:v>
                </c:pt>
                <c:pt idx="25">
                  <c:v>21</c:v>
                </c:pt>
                <c:pt idx="26">
                  <c:v>29</c:v>
                </c:pt>
                <c:pt idx="27">
                  <c:v>29</c:v>
                </c:pt>
                <c:pt idx="28">
                  <c:v>13</c:v>
                </c:pt>
                <c:pt idx="29">
                  <c:v>140</c:v>
                </c:pt>
                <c:pt idx="30">
                  <c:v>20</c:v>
                </c:pt>
                <c:pt idx="31">
                  <c:v>38</c:v>
                </c:pt>
                <c:pt idx="32">
                  <c:v>46</c:v>
                </c:pt>
                <c:pt idx="33">
                  <c:v>63</c:v>
                </c:pt>
                <c:pt idx="34">
                  <c:v>49</c:v>
                </c:pt>
                <c:pt idx="35">
                  <c:v>119</c:v>
                </c:pt>
                <c:pt idx="36">
                  <c:v>66</c:v>
                </c:pt>
                <c:pt idx="37">
                  <c:v>60</c:v>
                </c:pt>
                <c:pt idx="38">
                  <c:v>23</c:v>
                </c:pt>
                <c:pt idx="39">
                  <c:v>24</c:v>
                </c:pt>
                <c:pt idx="40">
                  <c:v>57</c:v>
                </c:pt>
                <c:pt idx="41">
                  <c:v>16</c:v>
                </c:pt>
                <c:pt idx="42">
                  <c:v>11</c:v>
                </c:pt>
              </c:numCache>
            </c:numRef>
          </c:val>
        </c:ser>
        <c:ser>
          <c:idx val="5"/>
          <c:order val="5"/>
          <c:tx>
            <c:strRef>
              <c:f>Лист1!$G$3</c:f>
              <c:strCache>
                <c:ptCount val="1"/>
                <c:pt idx="0">
                  <c:v>% справившихся</c:v>
                </c:pt>
              </c:strCache>
            </c:strRef>
          </c:tx>
          <c:spPr>
            <a:gradFill rotWithShape="1">
              <a:gsLst>
                <a:gs pos="28000">
                  <a:schemeClr val="accent6">
                    <a:tint val="18000"/>
                    <a:satMod val="120000"/>
                    <a:lumMod val="88000"/>
                  </a:schemeClr>
                </a:gs>
                <a:gs pos="100000">
                  <a:schemeClr val="accent6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Лист1!$A$4:$A$47</c:f>
              <c:strCache>
                <c:ptCount val="43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21</c:v>
                </c:pt>
                <c:pt idx="16">
                  <c:v>22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33</c:v>
                </c:pt>
                <c:pt idx="26">
                  <c:v>34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48</c:v>
                </c:pt>
                <c:pt idx="39">
                  <c:v>50</c:v>
                </c:pt>
                <c:pt idx="40">
                  <c:v>Лицей</c:v>
                </c:pt>
                <c:pt idx="41">
                  <c:v>Балта</c:v>
                </c:pt>
                <c:pt idx="42">
                  <c:v>ВСОШ</c:v>
                </c:pt>
              </c:strCache>
            </c:strRef>
          </c:cat>
          <c:val>
            <c:numRef>
              <c:f>Лист1!$G$4:$G$47</c:f>
            </c:numRef>
          </c:val>
        </c:ser>
        <c:ser>
          <c:idx val="6"/>
          <c:order val="6"/>
          <c:tx>
            <c:strRef>
              <c:f>Лист1!$H$3</c:f>
              <c:strCache>
                <c:ptCount val="1"/>
                <c:pt idx="0">
                  <c:v>незачет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Лист1!$A$4:$A$47</c:f>
              <c:strCache>
                <c:ptCount val="43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21</c:v>
                </c:pt>
                <c:pt idx="16">
                  <c:v>22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33</c:v>
                </c:pt>
                <c:pt idx="26">
                  <c:v>34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48</c:v>
                </c:pt>
                <c:pt idx="39">
                  <c:v>50</c:v>
                </c:pt>
                <c:pt idx="40">
                  <c:v>Лицей</c:v>
                </c:pt>
                <c:pt idx="41">
                  <c:v>Балта</c:v>
                </c:pt>
                <c:pt idx="42">
                  <c:v>ВСОШ</c:v>
                </c:pt>
              </c:strCache>
            </c:strRef>
          </c:cat>
          <c:val>
            <c:numRef>
              <c:f>Лист1!$H$4:$H$47</c:f>
              <c:numCache>
                <c:formatCode>General</c:formatCode>
                <c:ptCount val="43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4</c:v>
                </c:pt>
                <c:pt idx="5">
                  <c:v>24</c:v>
                </c:pt>
                <c:pt idx="6">
                  <c:v>6</c:v>
                </c:pt>
                <c:pt idx="7">
                  <c:v>2</c:v>
                </c:pt>
                <c:pt idx="8">
                  <c:v>3</c:v>
                </c:pt>
                <c:pt idx="9">
                  <c:v>9</c:v>
                </c:pt>
                <c:pt idx="10">
                  <c:v>6</c:v>
                </c:pt>
                <c:pt idx="11">
                  <c:v>17</c:v>
                </c:pt>
                <c:pt idx="12">
                  <c:v>2</c:v>
                </c:pt>
                <c:pt idx="13">
                  <c:v>11</c:v>
                </c:pt>
                <c:pt idx="14">
                  <c:v>1</c:v>
                </c:pt>
                <c:pt idx="15">
                  <c:v>29</c:v>
                </c:pt>
                <c:pt idx="16">
                  <c:v>20</c:v>
                </c:pt>
                <c:pt idx="17">
                  <c:v>13</c:v>
                </c:pt>
                <c:pt idx="18">
                  <c:v>27</c:v>
                </c:pt>
                <c:pt idx="19">
                  <c:v>37</c:v>
                </c:pt>
                <c:pt idx="20">
                  <c:v>8</c:v>
                </c:pt>
                <c:pt idx="21">
                  <c:v>8</c:v>
                </c:pt>
                <c:pt idx="22">
                  <c:v>28</c:v>
                </c:pt>
                <c:pt idx="23">
                  <c:v>31</c:v>
                </c:pt>
                <c:pt idx="24">
                  <c:v>46</c:v>
                </c:pt>
                <c:pt idx="25">
                  <c:v>1</c:v>
                </c:pt>
                <c:pt idx="26">
                  <c:v>18</c:v>
                </c:pt>
                <c:pt idx="27">
                  <c:v>13</c:v>
                </c:pt>
                <c:pt idx="28">
                  <c:v>12</c:v>
                </c:pt>
                <c:pt idx="29">
                  <c:v>16</c:v>
                </c:pt>
                <c:pt idx="30">
                  <c:v>15</c:v>
                </c:pt>
                <c:pt idx="31">
                  <c:v>9</c:v>
                </c:pt>
                <c:pt idx="32">
                  <c:v>17</c:v>
                </c:pt>
                <c:pt idx="33">
                  <c:v>60</c:v>
                </c:pt>
                <c:pt idx="34">
                  <c:v>3</c:v>
                </c:pt>
                <c:pt idx="35">
                  <c:v>21</c:v>
                </c:pt>
                <c:pt idx="36">
                  <c:v>4</c:v>
                </c:pt>
                <c:pt idx="37">
                  <c:v>26</c:v>
                </c:pt>
                <c:pt idx="38">
                  <c:v>15</c:v>
                </c:pt>
                <c:pt idx="39">
                  <c:v>2</c:v>
                </c:pt>
                <c:pt idx="40">
                  <c:v>11</c:v>
                </c:pt>
                <c:pt idx="41">
                  <c:v>2</c:v>
                </c:pt>
                <c:pt idx="42">
                  <c:v>68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1106608"/>
        <c:axId val="140767960"/>
      </c:barChart>
      <c:catAx>
        <c:axId val="14110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767960"/>
        <c:crosses val="autoZero"/>
        <c:auto val="1"/>
        <c:lblAlgn val="ctr"/>
        <c:lblOffset val="100"/>
        <c:noMultiLvlLbl val="0"/>
      </c:catAx>
      <c:valAx>
        <c:axId val="140767960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10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10119077678246E-2"/>
          <c:y val="0.16007480650298114"/>
          <c:w val="0.92523106406980415"/>
          <c:h val="0.77434665379060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Лист1!$B$3:$B$4</c:f>
              <c:strCache>
                <c:ptCount val="2"/>
                <c:pt idx="0">
                  <c:v>Кол-во об-ся по Базе ОГЭ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Лист1!$B$5:$B$49</c:f>
            </c:numRef>
          </c:val>
        </c:ser>
        <c:ser>
          <c:idx val="1"/>
          <c:order val="1"/>
          <c:tx>
            <c:strRef>
              <c:f>Лист1!$C$3:$C$4</c:f>
              <c:strCache>
                <c:ptCount val="2"/>
                <c:pt idx="0">
                  <c:v>по списку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Лист1!$C$5:$C$49</c:f>
            </c:numRef>
          </c:val>
        </c:ser>
        <c:ser>
          <c:idx val="2"/>
          <c:order val="2"/>
          <c:tx>
            <c:strRef>
              <c:f>Лист1!$D$3:$D$4</c:f>
              <c:strCache>
                <c:ptCount val="2"/>
                <c:pt idx="0">
                  <c:v>отсутствовали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Лист1!$D$5:$D$49</c:f>
            </c:numRef>
          </c:val>
        </c:ser>
        <c:ser>
          <c:idx val="3"/>
          <c:order val="3"/>
          <c:tx>
            <c:strRef>
              <c:f>Лист1!$E$3:$E$4</c:f>
              <c:strCache>
                <c:ptCount val="2"/>
                <c:pt idx="0">
                  <c:v>писали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Лист1!$E$5:$E$49</c:f>
              <c:numCache>
                <c:formatCode>General</c:formatCode>
                <c:ptCount val="1"/>
                <c:pt idx="0">
                  <c:v>2487</c:v>
                </c:pt>
              </c:numCache>
            </c:numRef>
          </c:val>
        </c:ser>
        <c:ser>
          <c:idx val="4"/>
          <c:order val="4"/>
          <c:tx>
            <c:strRef>
              <c:f>Лист1!$F$3:$F$4</c:f>
              <c:strCache>
                <c:ptCount val="2"/>
                <c:pt idx="0">
                  <c:v>зачет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Лист1!$F$5:$F$49</c:f>
            </c:numRef>
          </c:val>
        </c:ser>
        <c:ser>
          <c:idx val="5"/>
          <c:order val="5"/>
          <c:tx>
            <c:strRef>
              <c:f>Лист1!$G$3:$G$4</c:f>
              <c:strCache>
                <c:ptCount val="2"/>
                <c:pt idx="0">
                  <c:v>% справившихся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Лист1!$G$5:$G$49</c:f>
            </c:numRef>
          </c:val>
        </c:ser>
        <c:ser>
          <c:idx val="6"/>
          <c:order val="6"/>
          <c:tx>
            <c:strRef>
              <c:f>Лист1!$H$3:$H$4</c:f>
              <c:strCache>
                <c:ptCount val="2"/>
                <c:pt idx="0">
                  <c:v>незачет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0000"/>
                  </a:schemeClr>
                </a:gs>
                <a:gs pos="75000">
                  <a:schemeClr val="accent1">
                    <a:lumMod val="60000"/>
                    <a:lumMod val="60000"/>
                    <a:lumOff val="40000"/>
                  </a:schemeClr>
                </a:gs>
                <a:gs pos="51000">
                  <a:schemeClr val="accent1">
                    <a:lumMod val="60000"/>
                    <a:alpha val="75000"/>
                  </a:schemeClr>
                </a:gs>
                <a:gs pos="100000">
                  <a:schemeClr val="accent1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Лист1!$H$5:$H$49</c:f>
            </c:numRef>
          </c:val>
        </c:ser>
        <c:ser>
          <c:idx val="7"/>
          <c:order val="7"/>
          <c:tx>
            <c:strRef>
              <c:f>Лист1!$I$3:$I$4</c:f>
              <c:strCache>
                <c:ptCount val="2"/>
                <c:pt idx="0">
                  <c:v>% несправившихся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0000"/>
                  </a:schemeClr>
                </a:gs>
                <a:gs pos="75000">
                  <a:schemeClr val="accent2">
                    <a:lumMod val="60000"/>
                    <a:lumMod val="60000"/>
                    <a:lumOff val="40000"/>
                  </a:schemeClr>
                </a:gs>
                <a:gs pos="51000">
                  <a:schemeClr val="accent2">
                    <a:lumMod val="60000"/>
                    <a:alpha val="75000"/>
                  </a:schemeClr>
                </a:gs>
                <a:gs pos="100000">
                  <a:schemeClr val="accent2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Лист1!$I$5:$I$49</c:f>
            </c:numRef>
          </c:val>
        </c:ser>
        <c:ser>
          <c:idx val="8"/>
          <c:order val="8"/>
          <c:tx>
            <c:strRef>
              <c:f>Лист1!$J$3:$J$4</c:f>
              <c:strCache>
                <c:ptCount val="2"/>
                <c:pt idx="0">
                  <c:v>Задание № 1</c:v>
                </c:pt>
                <c:pt idx="1">
                  <c:v>справились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60000"/>
                  </a:schemeClr>
                </a:gs>
                <a:gs pos="75000">
                  <a:schemeClr val="accent3">
                    <a:lumMod val="60000"/>
                    <a:lumMod val="60000"/>
                    <a:lumOff val="40000"/>
                  </a:schemeClr>
                </a:gs>
                <a:gs pos="51000">
                  <a:schemeClr val="accent3">
                    <a:lumMod val="60000"/>
                    <a:alpha val="75000"/>
                  </a:schemeClr>
                </a:gs>
                <a:gs pos="100000">
                  <a:schemeClr val="accent3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Лист1!$J$5:$J$49</c:f>
              <c:numCache>
                <c:formatCode>General</c:formatCode>
                <c:ptCount val="1"/>
                <c:pt idx="0">
                  <c:v>1196</c:v>
                </c:pt>
              </c:numCache>
            </c:numRef>
          </c:val>
        </c:ser>
        <c:ser>
          <c:idx val="9"/>
          <c:order val="9"/>
          <c:tx>
            <c:strRef>
              <c:f>Лист1!$K$3:$K$4</c:f>
              <c:strCache>
                <c:ptCount val="2"/>
                <c:pt idx="0">
                  <c:v>Задание № 1</c:v>
                </c:pt>
                <c:pt idx="1">
                  <c:v>не справились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Лист1!$K$5:$K$49</c:f>
              <c:numCache>
                <c:formatCode>General</c:formatCode>
                <c:ptCount val="1"/>
                <c:pt idx="0">
                  <c:v>1291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40976400"/>
        <c:axId val="140947592"/>
      </c:barChart>
      <c:catAx>
        <c:axId val="14097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947592"/>
        <c:crosses val="autoZero"/>
        <c:auto val="1"/>
        <c:lblAlgn val="ctr"/>
        <c:lblOffset val="100"/>
        <c:noMultiLvlLbl val="0"/>
      </c:catAx>
      <c:valAx>
        <c:axId val="140947592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97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127384350456798E-2"/>
          <c:y val="2.8381822989933827E-2"/>
          <c:w val="0.83687896857614108"/>
          <c:h val="6.9899071043388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56865179231295E-2"/>
          <c:y val="8.6231886933197888E-2"/>
          <c:w val="0.93187302860068688"/>
          <c:h val="0.81373220435824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Лист1!$B$3:$B$4</c:f>
              <c:strCache>
                <c:ptCount val="2"/>
                <c:pt idx="0">
                  <c:v>Кол-во об-ся по Базе ОГЭ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Лист1!$B$5:$B$49</c:f>
            </c:numRef>
          </c:val>
        </c:ser>
        <c:ser>
          <c:idx val="1"/>
          <c:order val="1"/>
          <c:tx>
            <c:strRef>
              <c:f>Лист1!$C$3:$C$4</c:f>
              <c:strCache>
                <c:ptCount val="2"/>
                <c:pt idx="0">
                  <c:v>по списку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Лист1!$C$5:$C$49</c:f>
            </c:numRef>
          </c:val>
        </c:ser>
        <c:ser>
          <c:idx val="2"/>
          <c:order val="2"/>
          <c:tx>
            <c:strRef>
              <c:f>Лист1!$D$3:$D$4</c:f>
              <c:strCache>
                <c:ptCount val="2"/>
                <c:pt idx="0">
                  <c:v>отсутствовали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Лист1!$D$5:$D$49</c:f>
            </c:numRef>
          </c:val>
        </c:ser>
        <c:ser>
          <c:idx val="3"/>
          <c:order val="3"/>
          <c:tx>
            <c:strRef>
              <c:f>Лист1!$E$3:$E$4</c:f>
              <c:strCache>
                <c:ptCount val="2"/>
                <c:pt idx="0">
                  <c:v>писали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6729204001487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Лист1!$E$5:$E$49</c:f>
              <c:numCache>
                <c:formatCode>General</c:formatCode>
                <c:ptCount val="1"/>
                <c:pt idx="0">
                  <c:v>2487</c:v>
                </c:pt>
              </c:numCache>
            </c:numRef>
          </c:val>
        </c:ser>
        <c:ser>
          <c:idx val="4"/>
          <c:order val="4"/>
          <c:tx>
            <c:strRef>
              <c:f>Лист1!$F$3:$F$4</c:f>
              <c:strCache>
                <c:ptCount val="2"/>
                <c:pt idx="0">
                  <c:v>зачет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Лист1!$F$5:$F$49</c:f>
            </c:numRef>
          </c:val>
        </c:ser>
        <c:ser>
          <c:idx val="5"/>
          <c:order val="5"/>
          <c:tx>
            <c:strRef>
              <c:f>Лист1!$G$3:$G$4</c:f>
              <c:strCache>
                <c:ptCount val="2"/>
                <c:pt idx="0">
                  <c:v>% справившихся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Лист1!$G$5:$G$49</c:f>
            </c:numRef>
          </c:val>
        </c:ser>
        <c:ser>
          <c:idx val="6"/>
          <c:order val="6"/>
          <c:tx>
            <c:strRef>
              <c:f>Лист1!$H$3:$H$4</c:f>
              <c:strCache>
                <c:ptCount val="2"/>
                <c:pt idx="0">
                  <c:v>незачет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Лист1!$H$5:$H$49</c:f>
            </c:numRef>
          </c:val>
        </c:ser>
        <c:ser>
          <c:idx val="7"/>
          <c:order val="7"/>
          <c:tx>
            <c:strRef>
              <c:f>Лист1!$I$3:$I$4</c:f>
              <c:strCache>
                <c:ptCount val="2"/>
                <c:pt idx="0">
                  <c:v>% несправившихся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Лист1!$I$5:$I$49</c:f>
            </c:numRef>
          </c:val>
        </c:ser>
        <c:ser>
          <c:idx val="8"/>
          <c:order val="8"/>
          <c:tx>
            <c:strRef>
              <c:f>Лист1!$J$3:$J$4</c:f>
              <c:strCache>
                <c:ptCount val="2"/>
                <c:pt idx="0">
                  <c:v>Задание № 1</c:v>
                </c:pt>
                <c:pt idx="1">
                  <c:v>Справились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Лист1!$J$5:$J$49</c:f>
            </c:numRef>
          </c:val>
        </c:ser>
        <c:ser>
          <c:idx val="9"/>
          <c:order val="9"/>
          <c:tx>
            <c:strRef>
              <c:f>Лист1!$K$3:$K$4</c:f>
              <c:strCache>
                <c:ptCount val="2"/>
                <c:pt idx="0">
                  <c:v>Задание № 1</c:v>
                </c:pt>
                <c:pt idx="1">
                  <c:v>не справились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Лист1!$K$5:$K$49</c:f>
            </c:numRef>
          </c:val>
        </c:ser>
        <c:ser>
          <c:idx val="10"/>
          <c:order val="10"/>
          <c:tx>
            <c:strRef>
              <c:f>Лист1!$L$3:$L$4</c:f>
              <c:strCache>
                <c:ptCount val="2"/>
                <c:pt idx="0">
                  <c:v>Задание № 2</c:v>
                </c:pt>
                <c:pt idx="1">
                  <c:v>Справились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Лист1!$L$5:$L$49</c:f>
              <c:numCache>
                <c:formatCode>General</c:formatCode>
                <c:ptCount val="1"/>
                <c:pt idx="0">
                  <c:v>1177</c:v>
                </c:pt>
              </c:numCache>
            </c:numRef>
          </c:val>
        </c:ser>
        <c:ser>
          <c:idx val="11"/>
          <c:order val="11"/>
          <c:tx>
            <c:strRef>
              <c:f>Лист1!$M$3:$M$4</c:f>
              <c:strCache>
                <c:ptCount val="2"/>
                <c:pt idx="0">
                  <c:v>Задание № 2</c:v>
                </c:pt>
                <c:pt idx="1">
                  <c:v>не справились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Лист1!$M$5:$M$49</c:f>
              <c:numCache>
                <c:formatCode>General</c:formatCode>
                <c:ptCount val="1"/>
                <c:pt idx="0">
                  <c:v>1310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501264"/>
        <c:axId val="141521192"/>
      </c:barChart>
      <c:catAx>
        <c:axId val="14150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521192"/>
        <c:crosses val="autoZero"/>
        <c:auto val="1"/>
        <c:lblAlgn val="ctr"/>
        <c:lblOffset val="100"/>
        <c:noMultiLvlLbl val="0"/>
      </c:catAx>
      <c:valAx>
        <c:axId val="141521192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50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37295466195769E-2"/>
          <c:y val="9.657641086474264E-2"/>
          <c:w val="0.91754461492582695"/>
          <c:h val="0.75079538653411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Лист1!$B$3:$B$4</c:f>
              <c:strCache>
                <c:ptCount val="2"/>
                <c:pt idx="0">
                  <c:v>Кол-во об-ся по Базе ОГЭ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Лист1!$B$5:$B$49</c:f>
            </c:numRef>
          </c:val>
        </c:ser>
        <c:ser>
          <c:idx val="1"/>
          <c:order val="1"/>
          <c:tx>
            <c:strRef>
              <c:f>Лист1!$C$3:$C$4</c:f>
              <c:strCache>
                <c:ptCount val="2"/>
                <c:pt idx="0">
                  <c:v>по списку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Лист1!$C$5:$C$49</c:f>
            </c:numRef>
          </c:val>
        </c:ser>
        <c:ser>
          <c:idx val="2"/>
          <c:order val="2"/>
          <c:tx>
            <c:strRef>
              <c:f>Лист1!$D$3:$D$4</c:f>
              <c:strCache>
                <c:ptCount val="2"/>
                <c:pt idx="0">
                  <c:v>отсутствовали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Лист1!$D$5:$D$49</c:f>
            </c:numRef>
          </c:val>
        </c:ser>
        <c:ser>
          <c:idx val="3"/>
          <c:order val="3"/>
          <c:tx>
            <c:strRef>
              <c:f>Лист1!$E$3:$E$4</c:f>
              <c:strCache>
                <c:ptCount val="2"/>
                <c:pt idx="0">
                  <c:v>писали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Лист1!$E$5:$E$49</c:f>
              <c:numCache>
                <c:formatCode>General</c:formatCode>
                <c:ptCount val="1"/>
                <c:pt idx="0">
                  <c:v>2487</c:v>
                </c:pt>
              </c:numCache>
            </c:numRef>
          </c:val>
        </c:ser>
        <c:ser>
          <c:idx val="4"/>
          <c:order val="4"/>
          <c:tx>
            <c:strRef>
              <c:f>Лист1!$F$3:$F$4</c:f>
              <c:strCache>
                <c:ptCount val="2"/>
                <c:pt idx="0">
                  <c:v>зачет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Лист1!$F$5:$F$49</c:f>
            </c:numRef>
          </c:val>
        </c:ser>
        <c:ser>
          <c:idx val="5"/>
          <c:order val="5"/>
          <c:tx>
            <c:strRef>
              <c:f>Лист1!$G$3:$G$4</c:f>
              <c:strCache>
                <c:ptCount val="2"/>
                <c:pt idx="0">
                  <c:v>% справившихся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Лист1!$G$5:$G$49</c:f>
            </c:numRef>
          </c:val>
        </c:ser>
        <c:ser>
          <c:idx val="6"/>
          <c:order val="6"/>
          <c:tx>
            <c:strRef>
              <c:f>Лист1!$H$3:$H$4</c:f>
              <c:strCache>
                <c:ptCount val="2"/>
                <c:pt idx="0">
                  <c:v>незачет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0000"/>
                  </a:schemeClr>
                </a:gs>
                <a:gs pos="75000">
                  <a:schemeClr val="accent1">
                    <a:lumMod val="60000"/>
                    <a:lumMod val="60000"/>
                    <a:lumOff val="40000"/>
                  </a:schemeClr>
                </a:gs>
                <a:gs pos="51000">
                  <a:schemeClr val="accent1">
                    <a:lumMod val="60000"/>
                    <a:alpha val="75000"/>
                  </a:schemeClr>
                </a:gs>
                <a:gs pos="100000">
                  <a:schemeClr val="accent1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Лист1!$H$5:$H$49</c:f>
            </c:numRef>
          </c:val>
        </c:ser>
        <c:ser>
          <c:idx val="7"/>
          <c:order val="7"/>
          <c:tx>
            <c:strRef>
              <c:f>Лист1!$I$3:$I$4</c:f>
              <c:strCache>
                <c:ptCount val="2"/>
                <c:pt idx="0">
                  <c:v>% несправившихся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0000"/>
                  </a:schemeClr>
                </a:gs>
                <a:gs pos="75000">
                  <a:schemeClr val="accent2">
                    <a:lumMod val="60000"/>
                    <a:lumMod val="60000"/>
                    <a:lumOff val="40000"/>
                  </a:schemeClr>
                </a:gs>
                <a:gs pos="51000">
                  <a:schemeClr val="accent2">
                    <a:lumMod val="60000"/>
                    <a:alpha val="75000"/>
                  </a:schemeClr>
                </a:gs>
                <a:gs pos="100000">
                  <a:schemeClr val="accent2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Лист1!$I$5:$I$49</c:f>
            </c:numRef>
          </c:val>
        </c:ser>
        <c:ser>
          <c:idx val="8"/>
          <c:order val="8"/>
          <c:tx>
            <c:strRef>
              <c:f>Лист1!$J$3:$J$4</c:f>
              <c:strCache>
                <c:ptCount val="2"/>
                <c:pt idx="0">
                  <c:v>Задание № 1</c:v>
                </c:pt>
                <c:pt idx="1">
                  <c:v>Справились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60000"/>
                  </a:schemeClr>
                </a:gs>
                <a:gs pos="75000">
                  <a:schemeClr val="accent3">
                    <a:lumMod val="60000"/>
                    <a:lumMod val="60000"/>
                    <a:lumOff val="40000"/>
                  </a:schemeClr>
                </a:gs>
                <a:gs pos="51000">
                  <a:schemeClr val="accent3">
                    <a:lumMod val="60000"/>
                    <a:alpha val="75000"/>
                  </a:schemeClr>
                </a:gs>
                <a:gs pos="100000">
                  <a:schemeClr val="accent3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Лист1!$J$5:$J$49</c:f>
            </c:numRef>
          </c:val>
        </c:ser>
        <c:ser>
          <c:idx val="9"/>
          <c:order val="9"/>
          <c:tx>
            <c:strRef>
              <c:f>Лист1!$K$3:$K$4</c:f>
              <c:strCache>
                <c:ptCount val="2"/>
                <c:pt idx="0">
                  <c:v>Задание № 1</c:v>
                </c:pt>
                <c:pt idx="1">
                  <c:v>не справились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60000"/>
                  </a:schemeClr>
                </a:gs>
                <a:gs pos="75000">
                  <a:schemeClr val="accent4">
                    <a:lumMod val="60000"/>
                    <a:lumMod val="60000"/>
                    <a:lumOff val="40000"/>
                  </a:schemeClr>
                </a:gs>
                <a:gs pos="51000">
                  <a:schemeClr val="accent4">
                    <a:lumMod val="60000"/>
                    <a:alpha val="75000"/>
                  </a:schemeClr>
                </a:gs>
                <a:gs pos="100000">
                  <a:schemeClr val="accent4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Лист1!$K$5:$K$49</c:f>
            </c:numRef>
          </c:val>
        </c:ser>
        <c:ser>
          <c:idx val="10"/>
          <c:order val="10"/>
          <c:tx>
            <c:strRef>
              <c:f>Лист1!$L$3:$L$4</c:f>
              <c:strCache>
                <c:ptCount val="2"/>
                <c:pt idx="0">
                  <c:v>Задание № 2</c:v>
                </c:pt>
                <c:pt idx="1">
                  <c:v>Справились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0000"/>
                  </a:schemeClr>
                </a:gs>
                <a:gs pos="75000">
                  <a:schemeClr val="accent5">
                    <a:lumMod val="60000"/>
                    <a:lumMod val="60000"/>
                    <a:lumOff val="40000"/>
                  </a:schemeClr>
                </a:gs>
                <a:gs pos="51000">
                  <a:schemeClr val="accent5">
                    <a:lumMod val="60000"/>
                    <a:alpha val="75000"/>
                  </a:schemeClr>
                </a:gs>
                <a:gs pos="100000">
                  <a:schemeClr val="accent5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Лист1!$L$5:$L$49</c:f>
            </c:numRef>
          </c:val>
        </c:ser>
        <c:ser>
          <c:idx val="11"/>
          <c:order val="11"/>
          <c:tx>
            <c:strRef>
              <c:f>Лист1!$M$3:$M$4</c:f>
              <c:strCache>
                <c:ptCount val="2"/>
                <c:pt idx="0">
                  <c:v>Задание № 2</c:v>
                </c:pt>
                <c:pt idx="1">
                  <c:v>не справились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0000"/>
                  </a:schemeClr>
                </a:gs>
                <a:gs pos="75000">
                  <a:schemeClr val="accent6">
                    <a:lumMod val="60000"/>
                    <a:lumMod val="60000"/>
                    <a:lumOff val="40000"/>
                  </a:schemeClr>
                </a:gs>
                <a:gs pos="51000">
                  <a:schemeClr val="accent6">
                    <a:lumMod val="60000"/>
                    <a:alpha val="75000"/>
                  </a:schemeClr>
                </a:gs>
                <a:gs pos="100000">
                  <a:schemeClr val="accent6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Лист1!$M$5:$M$49</c:f>
            </c:numRef>
          </c:val>
        </c:ser>
        <c:ser>
          <c:idx val="12"/>
          <c:order val="12"/>
          <c:tx>
            <c:strRef>
              <c:f>Лист1!$N$3:$N$4</c:f>
              <c:strCache>
                <c:ptCount val="2"/>
                <c:pt idx="0">
                  <c:v>Задание № 3</c:v>
                </c:pt>
                <c:pt idx="1">
                  <c:v>Справились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Лист1!$N$5:$N$49</c:f>
              <c:numCache>
                <c:formatCode>General</c:formatCode>
                <c:ptCount val="1"/>
                <c:pt idx="0">
                  <c:v>1275</c:v>
                </c:pt>
              </c:numCache>
            </c:numRef>
          </c:val>
        </c:ser>
        <c:ser>
          <c:idx val="13"/>
          <c:order val="13"/>
          <c:tx>
            <c:strRef>
              <c:f>Лист1!$O$3:$O$4</c:f>
              <c:strCache>
                <c:ptCount val="2"/>
                <c:pt idx="0">
                  <c:v>Задание № 3</c:v>
                </c:pt>
                <c:pt idx="1">
                  <c:v>не справились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Лист1!$O$5:$O$49</c:f>
              <c:numCache>
                <c:formatCode>General</c:formatCode>
                <c:ptCount val="1"/>
                <c:pt idx="0">
                  <c:v>1212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42236880"/>
        <c:axId val="142237264"/>
      </c:barChart>
      <c:catAx>
        <c:axId val="14223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237264"/>
        <c:crosses val="autoZero"/>
        <c:auto val="1"/>
        <c:lblAlgn val="ctr"/>
        <c:lblOffset val="100"/>
        <c:noMultiLvlLbl val="0"/>
      </c:catAx>
      <c:valAx>
        <c:axId val="142237264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23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055727560669357E-2"/>
          <c:y val="8.6637547095157072E-2"/>
          <c:w val="0.92664179870999663"/>
          <c:h val="0.77080226953340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Лист1!$B$3:$B$4</c:f>
              <c:strCache>
                <c:ptCount val="2"/>
                <c:pt idx="0">
                  <c:v>Кол-во об-ся по Базе ОГЭ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Лист1!$B$5:$B$49</c:f>
            </c:numRef>
          </c:val>
        </c:ser>
        <c:ser>
          <c:idx val="1"/>
          <c:order val="1"/>
          <c:tx>
            <c:strRef>
              <c:f>Лист1!$C$3:$C$4</c:f>
              <c:strCache>
                <c:ptCount val="2"/>
                <c:pt idx="0">
                  <c:v>по списку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Лист1!$C$5:$C$49</c:f>
            </c:numRef>
          </c:val>
        </c:ser>
        <c:ser>
          <c:idx val="2"/>
          <c:order val="2"/>
          <c:tx>
            <c:strRef>
              <c:f>Лист1!$D$3:$D$4</c:f>
              <c:strCache>
                <c:ptCount val="2"/>
                <c:pt idx="0">
                  <c:v>отсутствовали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Лист1!$D$5:$D$49</c:f>
            </c:numRef>
          </c:val>
        </c:ser>
        <c:ser>
          <c:idx val="3"/>
          <c:order val="3"/>
          <c:tx>
            <c:strRef>
              <c:f>Лист1!$E$3:$E$4</c:f>
              <c:strCache>
                <c:ptCount val="2"/>
                <c:pt idx="0">
                  <c:v>писали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Лист1!$E$5:$E$49</c:f>
              <c:numCache>
                <c:formatCode>General</c:formatCode>
                <c:ptCount val="1"/>
                <c:pt idx="0">
                  <c:v>2487</c:v>
                </c:pt>
              </c:numCache>
            </c:numRef>
          </c:val>
        </c:ser>
        <c:ser>
          <c:idx val="4"/>
          <c:order val="4"/>
          <c:tx>
            <c:strRef>
              <c:f>Лист1!$F$3:$F$4</c:f>
              <c:strCache>
                <c:ptCount val="2"/>
                <c:pt idx="0">
                  <c:v>зачет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Лист1!$F$5:$F$49</c:f>
            </c:numRef>
          </c:val>
        </c:ser>
        <c:ser>
          <c:idx val="5"/>
          <c:order val="5"/>
          <c:tx>
            <c:strRef>
              <c:f>Лист1!$G$3:$G$4</c:f>
              <c:strCache>
                <c:ptCount val="2"/>
                <c:pt idx="0">
                  <c:v>% справившихся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Лист1!$G$5:$G$49</c:f>
            </c:numRef>
          </c:val>
        </c:ser>
        <c:ser>
          <c:idx val="6"/>
          <c:order val="6"/>
          <c:tx>
            <c:strRef>
              <c:f>Лист1!$H$3:$H$4</c:f>
              <c:strCache>
                <c:ptCount val="2"/>
                <c:pt idx="0">
                  <c:v>незачет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Лист1!$H$5:$H$49</c:f>
            </c:numRef>
          </c:val>
        </c:ser>
        <c:ser>
          <c:idx val="7"/>
          <c:order val="7"/>
          <c:tx>
            <c:strRef>
              <c:f>Лист1!$I$3:$I$4</c:f>
              <c:strCache>
                <c:ptCount val="2"/>
                <c:pt idx="0">
                  <c:v>% несправившихся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Лист1!$I$5:$I$49</c:f>
            </c:numRef>
          </c:val>
        </c:ser>
        <c:ser>
          <c:idx val="8"/>
          <c:order val="8"/>
          <c:tx>
            <c:strRef>
              <c:f>Лист1!$J$3:$J$4</c:f>
              <c:strCache>
                <c:ptCount val="2"/>
                <c:pt idx="0">
                  <c:v>Задание № 1</c:v>
                </c:pt>
                <c:pt idx="1">
                  <c:v>Справились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Лист1!$J$5:$J$49</c:f>
            </c:numRef>
          </c:val>
        </c:ser>
        <c:ser>
          <c:idx val="9"/>
          <c:order val="9"/>
          <c:tx>
            <c:strRef>
              <c:f>Лист1!$K$3:$K$4</c:f>
              <c:strCache>
                <c:ptCount val="2"/>
                <c:pt idx="0">
                  <c:v>Задание № 1</c:v>
                </c:pt>
                <c:pt idx="1">
                  <c:v>не справились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Лист1!$K$5:$K$49</c:f>
            </c:numRef>
          </c:val>
        </c:ser>
        <c:ser>
          <c:idx val="10"/>
          <c:order val="10"/>
          <c:tx>
            <c:strRef>
              <c:f>Лист1!$L$3:$L$4</c:f>
              <c:strCache>
                <c:ptCount val="2"/>
                <c:pt idx="0">
                  <c:v>Задание № 2</c:v>
                </c:pt>
                <c:pt idx="1">
                  <c:v>Справились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Лист1!$L$5:$L$49</c:f>
            </c:numRef>
          </c:val>
        </c:ser>
        <c:ser>
          <c:idx val="11"/>
          <c:order val="11"/>
          <c:tx>
            <c:strRef>
              <c:f>Лист1!$M$3:$M$4</c:f>
              <c:strCache>
                <c:ptCount val="2"/>
                <c:pt idx="0">
                  <c:v>Задание № 2</c:v>
                </c:pt>
                <c:pt idx="1">
                  <c:v>не справились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Лист1!$M$5:$M$49</c:f>
            </c:numRef>
          </c:val>
        </c:ser>
        <c:ser>
          <c:idx val="12"/>
          <c:order val="12"/>
          <c:tx>
            <c:strRef>
              <c:f>Лист1!$N$3:$N$4</c:f>
              <c:strCache>
                <c:ptCount val="2"/>
                <c:pt idx="0">
                  <c:v>Задание № 3</c:v>
                </c:pt>
                <c:pt idx="1">
                  <c:v>Справились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Лист1!$N$5:$N$49</c:f>
            </c:numRef>
          </c:val>
        </c:ser>
        <c:ser>
          <c:idx val="13"/>
          <c:order val="13"/>
          <c:tx>
            <c:strRef>
              <c:f>Лист1!$O$3:$O$4</c:f>
              <c:strCache>
                <c:ptCount val="2"/>
                <c:pt idx="0">
                  <c:v>Задание № 3</c:v>
                </c:pt>
                <c:pt idx="1">
                  <c:v>не справились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Лист1!$O$5:$O$49</c:f>
            </c:numRef>
          </c:val>
        </c:ser>
        <c:ser>
          <c:idx val="14"/>
          <c:order val="14"/>
          <c:tx>
            <c:strRef>
              <c:f>Лист1!$P$3:$P$4</c:f>
              <c:strCache>
                <c:ptCount val="2"/>
                <c:pt idx="0">
                  <c:v>Задание № 4</c:v>
                </c:pt>
                <c:pt idx="1">
                  <c:v>Справились</c:v>
                </c:pt>
              </c:strCache>
            </c:strRef>
          </c:tx>
          <c:spPr>
            <a:solidFill>
              <a:srgbClr val="A7EA52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Лист1!$P$5:$P$49</c:f>
              <c:numCache>
                <c:formatCode>General</c:formatCode>
                <c:ptCount val="1"/>
                <c:pt idx="0">
                  <c:v>1751</c:v>
                </c:pt>
              </c:numCache>
            </c:numRef>
          </c:val>
        </c:ser>
        <c:ser>
          <c:idx val="15"/>
          <c:order val="15"/>
          <c:tx>
            <c:strRef>
              <c:f>Лист1!$Q$3:$Q$4</c:f>
              <c:strCache>
                <c:ptCount val="2"/>
                <c:pt idx="0">
                  <c:v>Задание № 4</c:v>
                </c:pt>
                <c:pt idx="1">
                  <c:v>не справились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Лист1!$Q$5:$Q$49</c:f>
              <c:numCache>
                <c:formatCode>General</c:formatCode>
                <c:ptCount val="1"/>
                <c:pt idx="0">
                  <c:v>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047640"/>
        <c:axId val="142048032"/>
      </c:barChart>
      <c:catAx>
        <c:axId val="14204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048032"/>
        <c:crosses val="autoZero"/>
        <c:auto val="1"/>
        <c:lblAlgn val="ctr"/>
        <c:lblOffset val="100"/>
        <c:noMultiLvlLbl val="0"/>
      </c:catAx>
      <c:valAx>
        <c:axId val="142048032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04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Лист1!$B$3:$B$4</c:f>
              <c:strCache>
                <c:ptCount val="2"/>
                <c:pt idx="0">
                  <c:v>Кол-во об-ся по Базе ОГЭ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Лист1!$B$5:$B$49</c:f>
            </c:numRef>
          </c:val>
        </c:ser>
        <c:ser>
          <c:idx val="1"/>
          <c:order val="1"/>
          <c:tx>
            <c:strRef>
              <c:f>Лист1!$C$3:$C$4</c:f>
              <c:strCache>
                <c:ptCount val="2"/>
                <c:pt idx="0">
                  <c:v>по списку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Лист1!$C$5:$C$49</c:f>
            </c:numRef>
          </c:val>
        </c:ser>
        <c:ser>
          <c:idx val="2"/>
          <c:order val="2"/>
          <c:tx>
            <c:strRef>
              <c:f>Лист1!$D$3:$D$4</c:f>
              <c:strCache>
                <c:ptCount val="2"/>
                <c:pt idx="0">
                  <c:v>отсутствовали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Лист1!$D$5:$D$49</c:f>
            </c:numRef>
          </c:val>
        </c:ser>
        <c:ser>
          <c:idx val="3"/>
          <c:order val="3"/>
          <c:tx>
            <c:strRef>
              <c:f>Лист1!$E$3:$E$4</c:f>
              <c:strCache>
                <c:ptCount val="2"/>
                <c:pt idx="0">
                  <c:v>писали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Лист1!$E$5:$E$49</c:f>
              <c:numCache>
                <c:formatCode>General</c:formatCode>
                <c:ptCount val="1"/>
                <c:pt idx="0">
                  <c:v>2487</c:v>
                </c:pt>
              </c:numCache>
            </c:numRef>
          </c:val>
        </c:ser>
        <c:ser>
          <c:idx val="4"/>
          <c:order val="4"/>
          <c:tx>
            <c:strRef>
              <c:f>Лист1!$F$3:$F$4</c:f>
              <c:strCache>
                <c:ptCount val="2"/>
                <c:pt idx="0">
                  <c:v>зачет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Лист1!$F$5:$F$49</c:f>
            </c:numRef>
          </c:val>
        </c:ser>
        <c:ser>
          <c:idx val="5"/>
          <c:order val="5"/>
          <c:tx>
            <c:strRef>
              <c:f>Лист1!$G$3:$G$4</c:f>
              <c:strCache>
                <c:ptCount val="2"/>
                <c:pt idx="0">
                  <c:v>% справившихся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Лист1!$G$5:$G$49</c:f>
            </c:numRef>
          </c:val>
        </c:ser>
        <c:ser>
          <c:idx val="6"/>
          <c:order val="6"/>
          <c:tx>
            <c:strRef>
              <c:f>Лист1!$H$3:$H$4</c:f>
              <c:strCache>
                <c:ptCount val="2"/>
                <c:pt idx="0">
                  <c:v>незачет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Лист1!$H$5:$H$49</c:f>
            </c:numRef>
          </c:val>
        </c:ser>
        <c:ser>
          <c:idx val="7"/>
          <c:order val="7"/>
          <c:tx>
            <c:strRef>
              <c:f>Лист1!$I$3:$I$4</c:f>
              <c:strCache>
                <c:ptCount val="2"/>
                <c:pt idx="0">
                  <c:v>% несправившихся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Лист1!$I$5:$I$49</c:f>
            </c:numRef>
          </c:val>
        </c:ser>
        <c:ser>
          <c:idx val="8"/>
          <c:order val="8"/>
          <c:tx>
            <c:strRef>
              <c:f>Лист1!$J$3:$J$4</c:f>
              <c:strCache>
                <c:ptCount val="2"/>
                <c:pt idx="0">
                  <c:v>Задание № 1</c:v>
                </c:pt>
                <c:pt idx="1">
                  <c:v>Справились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Лист1!$J$5:$J$49</c:f>
            </c:numRef>
          </c:val>
        </c:ser>
        <c:ser>
          <c:idx val="9"/>
          <c:order val="9"/>
          <c:tx>
            <c:strRef>
              <c:f>Лист1!$K$3:$K$4</c:f>
              <c:strCache>
                <c:ptCount val="2"/>
                <c:pt idx="0">
                  <c:v>Задание № 1</c:v>
                </c:pt>
                <c:pt idx="1">
                  <c:v>не справились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Лист1!$K$5:$K$49</c:f>
            </c:numRef>
          </c:val>
        </c:ser>
        <c:ser>
          <c:idx val="10"/>
          <c:order val="10"/>
          <c:tx>
            <c:strRef>
              <c:f>Лист1!$L$3:$L$4</c:f>
              <c:strCache>
                <c:ptCount val="2"/>
                <c:pt idx="0">
                  <c:v>Задание № 2</c:v>
                </c:pt>
                <c:pt idx="1">
                  <c:v>Справились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Лист1!$L$5:$L$49</c:f>
            </c:numRef>
          </c:val>
        </c:ser>
        <c:ser>
          <c:idx val="11"/>
          <c:order val="11"/>
          <c:tx>
            <c:strRef>
              <c:f>Лист1!$M$3:$M$4</c:f>
              <c:strCache>
                <c:ptCount val="2"/>
                <c:pt idx="0">
                  <c:v>Задание № 2</c:v>
                </c:pt>
                <c:pt idx="1">
                  <c:v>не справились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Лист1!$M$5:$M$49</c:f>
            </c:numRef>
          </c:val>
        </c:ser>
        <c:ser>
          <c:idx val="12"/>
          <c:order val="12"/>
          <c:tx>
            <c:strRef>
              <c:f>Лист1!$N$3:$N$4</c:f>
              <c:strCache>
                <c:ptCount val="2"/>
                <c:pt idx="0">
                  <c:v>Задание № 3</c:v>
                </c:pt>
                <c:pt idx="1">
                  <c:v>Справились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Лист1!$N$5:$N$49</c:f>
            </c:numRef>
          </c:val>
        </c:ser>
        <c:ser>
          <c:idx val="13"/>
          <c:order val="13"/>
          <c:tx>
            <c:strRef>
              <c:f>Лист1!$O$3:$O$4</c:f>
              <c:strCache>
                <c:ptCount val="2"/>
                <c:pt idx="0">
                  <c:v>Задание № 3</c:v>
                </c:pt>
                <c:pt idx="1">
                  <c:v>не справились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Лист1!$O$5:$O$49</c:f>
            </c:numRef>
          </c:val>
        </c:ser>
        <c:ser>
          <c:idx val="14"/>
          <c:order val="14"/>
          <c:tx>
            <c:strRef>
              <c:f>Лист1!$P$3:$P$4</c:f>
              <c:strCache>
                <c:ptCount val="2"/>
                <c:pt idx="0">
                  <c:v>Задание № 4</c:v>
                </c:pt>
                <c:pt idx="1">
                  <c:v>Справились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Лист1!$P$5:$P$49</c:f>
            </c:numRef>
          </c:val>
        </c:ser>
        <c:ser>
          <c:idx val="15"/>
          <c:order val="15"/>
          <c:tx>
            <c:strRef>
              <c:f>Лист1!$Q$3:$Q$4</c:f>
              <c:strCache>
                <c:ptCount val="2"/>
                <c:pt idx="0">
                  <c:v>Задание № 4</c:v>
                </c:pt>
                <c:pt idx="1">
                  <c:v>не справились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Лист1!$Q$5:$Q$49</c:f>
            </c:numRef>
          </c:val>
        </c:ser>
        <c:ser>
          <c:idx val="16"/>
          <c:order val="16"/>
          <c:tx>
            <c:strRef>
              <c:f>Лист1!$R$3:$R$4</c:f>
              <c:strCache>
                <c:ptCount val="2"/>
                <c:pt idx="0">
                  <c:v>Задание № 5</c:v>
                </c:pt>
                <c:pt idx="1">
                  <c:v>Справились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Лист1!$R$5:$R$49</c:f>
              <c:numCache>
                <c:formatCode>General</c:formatCode>
                <c:ptCount val="1"/>
                <c:pt idx="0">
                  <c:v>1302</c:v>
                </c:pt>
              </c:numCache>
            </c:numRef>
          </c:val>
        </c:ser>
        <c:ser>
          <c:idx val="17"/>
          <c:order val="17"/>
          <c:tx>
            <c:strRef>
              <c:f>Лист1!$S$3:$S$4</c:f>
              <c:strCache>
                <c:ptCount val="2"/>
                <c:pt idx="0">
                  <c:v>Задание № 5</c:v>
                </c:pt>
                <c:pt idx="1">
                  <c:v>не справились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Лист1!$A$5:$A$49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Лист1!$S$5:$S$49</c:f>
              <c:numCache>
                <c:formatCode>General</c:formatCode>
                <c:ptCount val="1"/>
                <c:pt idx="0">
                  <c:v>1185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048816"/>
        <c:axId val="142049208"/>
      </c:barChart>
      <c:catAx>
        <c:axId val="14204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049208"/>
        <c:crosses val="autoZero"/>
        <c:auto val="1"/>
        <c:lblAlgn val="ctr"/>
        <c:lblOffset val="100"/>
        <c:noMultiLvlLbl val="0"/>
      </c:catAx>
      <c:valAx>
        <c:axId val="14204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04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o15.ru/" TargetMode="External"/><Relationship Id="rId4" Type="http://schemas.openxmlformats.org/officeDocument/2006/relationships/hyperlink" Target="mailto:obrazovanie-ams@rso-a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brazovanie-ams@rso-a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uo15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o15.ru/" TargetMode="External"/><Relationship Id="rId4" Type="http://schemas.openxmlformats.org/officeDocument/2006/relationships/hyperlink" Target="mailto:obrazovanie-ams@rso-a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://www.uo15.ru/" TargetMode="External"/><Relationship Id="rId4" Type="http://schemas.openxmlformats.org/officeDocument/2006/relationships/hyperlink" Target="mailto:obrazovanie-ams@rso-a.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o15.ru/" TargetMode="External"/><Relationship Id="rId4" Type="http://schemas.openxmlformats.org/officeDocument/2006/relationships/hyperlink" Target="mailto:obrazovanie-ams@rso-a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o15.ru/" TargetMode="External"/><Relationship Id="rId5" Type="http://schemas.openxmlformats.org/officeDocument/2006/relationships/hyperlink" Target="mailto:obrazovanie-ams@rso-a.ru" TargetMode="Externa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o15.ru/" TargetMode="External"/><Relationship Id="rId4" Type="http://schemas.openxmlformats.org/officeDocument/2006/relationships/hyperlink" Target="mailto:obrazovanie-ams@rso-a.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o15.ru/" TargetMode="External"/><Relationship Id="rId4" Type="http://schemas.openxmlformats.org/officeDocument/2006/relationships/hyperlink" Target="mailto:obrazovanie-ams@rso-a.r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o15.ru/" TargetMode="External"/><Relationship Id="rId4" Type="http://schemas.openxmlformats.org/officeDocument/2006/relationships/hyperlink" Target="mailto:obrazovanie-ams@rso-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brazovanie-ams@rso-a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uo15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o15.ru/" TargetMode="External"/><Relationship Id="rId4" Type="http://schemas.openxmlformats.org/officeDocument/2006/relationships/hyperlink" Target="mailto:obrazovanie-ams@rso-a.r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obrazovanie-ams@rso-a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hyperlink" Target="http://www.uo15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obrazovanie-ams@rso-a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o15.ru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obrazovanie-ams@rso-a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o15.ru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obrazovanie-ams@rso-a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o15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o15.ru/" TargetMode="External"/><Relationship Id="rId5" Type="http://schemas.openxmlformats.org/officeDocument/2006/relationships/hyperlink" Target="mailto:obrazovanie-ams@rso-a.ru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obrazovanie-ams@rso-a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o15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brazovanie-ams@rso-a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o15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o15.ru/" TargetMode="External"/><Relationship Id="rId4" Type="http://schemas.openxmlformats.org/officeDocument/2006/relationships/hyperlink" Target="mailto:obrazovanie-ams@rso-a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15.ru/" TargetMode="External"/><Relationship Id="rId2" Type="http://schemas.openxmlformats.org/officeDocument/2006/relationships/hyperlink" Target="mailto:obrazovanie-ams@rso-a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84598"/>
            <a:ext cx="7488832" cy="4388142"/>
          </a:xfrm>
          <a:prstGeom prst="rect">
            <a:avLst/>
          </a:prstGeom>
        </p:spPr>
      </p:pic>
      <p:pic>
        <p:nvPicPr>
          <p:cNvPr id="8" name="Picture 3" descr="C:\Users\User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8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одзаголовок 10"/>
          <p:cNvSpPr txBox="1">
            <a:spLocks noGrp="1"/>
          </p:cNvSpPr>
          <p:nvPr>
            <p:ph type="subTitle" idx="1"/>
          </p:nvPr>
        </p:nvSpPr>
        <p:spPr>
          <a:xfrm>
            <a:off x="4860032" y="6127944"/>
            <a:ext cx="4176464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5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20879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28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783645" cy="6557544"/>
          </a:xfrm>
        </p:spPr>
      </p:pic>
    </p:spTree>
    <p:extLst>
      <p:ext uri="{BB962C8B-B14F-4D97-AF65-F5344CB8AC3E}">
        <p14:creationId xmlns:p14="http://schemas.microsoft.com/office/powerpoint/2010/main" val="236477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Результаты и анализ выполнения заданий - модуля «Геометрия»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6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4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3" descr="C:\Users\User\Desktop\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58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67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(нахождение площади равнобедренного и прямоугольного треугольника)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598111"/>
              </p:ext>
            </p:extLst>
          </p:nvPr>
        </p:nvGraphicFramePr>
        <p:xfrm>
          <a:off x="611560" y="1340768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7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5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Ошибки, допущенные при выполнении заданий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0852431"/>
              </p:ext>
            </p:extLst>
          </p:nvPr>
        </p:nvGraphicFramePr>
        <p:xfrm>
          <a:off x="179512" y="920180"/>
          <a:ext cx="8785226" cy="455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613"/>
                <a:gridCol w="4392613"/>
              </a:tblGrid>
              <a:tr h="82801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№ 1</a:t>
                      </a:r>
                    </a:p>
                    <a:p>
                      <a:r>
                        <a:rPr lang="ru-RU" dirty="0" smtClean="0"/>
                        <a:t>( нахождение площади равнобедренного и прямоугольного треугольника)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Вывод:</a:t>
                      </a:r>
                      <a:endParaRPr lang="ru-RU" dirty="0"/>
                    </a:p>
                  </a:txBody>
                  <a:tcPr/>
                </a:tc>
              </a:tr>
              <a:tr h="157404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Боковая сторона равнобедренного треугольника равна 34, а основание равно 60. Найдите площадь этого треугольника.</a:t>
                      </a: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обучающихся отсутствует понятие «высоты равнобедренного треугольника», «свойство медианы».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не знают формулу вычисления площади треугольника.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Два ка­те­та пря­мо­уголь­но­го тре­уголь­ни­ка равны 15 и 4. Най­ди­те пло­щадь этого тре­уголь­ни­ка.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school.umk-spo.biz/gia/images/geom/giageom-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137922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oge.sdamgia.ru/get_file?id=100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16" y="4653136"/>
            <a:ext cx="206502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5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2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(нахождение величины угла в градусах)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668118"/>
              </p:ext>
            </p:extLst>
          </p:nvPr>
        </p:nvGraphicFramePr>
        <p:xfrm>
          <a:off x="395536" y="980728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7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5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Ошибки, допущенные при выполнении заданий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002892"/>
              </p:ext>
            </p:extLst>
          </p:nvPr>
        </p:nvGraphicFramePr>
        <p:xfrm>
          <a:off x="179512" y="980728"/>
          <a:ext cx="8785226" cy="4851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613"/>
                <a:gridCol w="4392613"/>
              </a:tblGrid>
              <a:tr h="82801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№ 2</a:t>
                      </a:r>
                    </a:p>
                    <a:p>
                      <a:r>
                        <a:rPr lang="ru-RU" dirty="0" smtClean="0"/>
                        <a:t>(нахождение величины угла в градусах)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Вывод:</a:t>
                      </a:r>
                      <a:endParaRPr lang="ru-RU" dirty="0"/>
                    </a:p>
                  </a:txBody>
                  <a:tcPr/>
                </a:tc>
              </a:tr>
              <a:tr h="157404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Точка О — центр окружности, ∠BOC=160° (см. рисунок). Найдите величину угла BAC (в градусах).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обучающихся отсутствует понятие «центрального и вписанного угла» и их величин.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угол C величиной 107° вписана окружность, которая касается сторон угла в точках A и B. Найдите угол AOB. Ответ дайте в градусах.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school.umk-spo.biz/gia/images/geom/giageom-11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67749"/>
            <a:ext cx="628268" cy="87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chool.umk-spo.biz/gia/images/planimet/repr-p13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56" y="4581128"/>
            <a:ext cx="100811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10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6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3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(трапеция)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404638"/>
              </p:ext>
            </p:extLst>
          </p:nvPr>
        </p:nvGraphicFramePr>
        <p:xfrm>
          <a:off x="467544" y="1052736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7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5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Ошибки, допущенные при выполнении заданий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5144807"/>
              </p:ext>
            </p:extLst>
          </p:nvPr>
        </p:nvGraphicFramePr>
        <p:xfrm>
          <a:off x="179512" y="1089390"/>
          <a:ext cx="8785226" cy="441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613"/>
                <a:gridCol w="4392613"/>
              </a:tblGrid>
              <a:tr h="82801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№ 3</a:t>
                      </a:r>
                    </a:p>
                    <a:p>
                      <a:r>
                        <a:rPr lang="ru-RU" dirty="0" smtClean="0"/>
                        <a:t>(трапеция)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Вывод:</a:t>
                      </a:r>
                      <a:endParaRPr lang="ru-RU" dirty="0"/>
                    </a:p>
                  </a:txBody>
                  <a:tcPr/>
                </a:tc>
              </a:tr>
              <a:tr h="157404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Основания трапеции равны 16 и 17. Найдите больший из отрезков, на которые делит среднюю линию этой трапеции одна из её диагоналей.</a:t>
                      </a: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обучающихся отсутствует понятие «средней линии трапеции», «вертикальный угол», «высота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трапеции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отсутствует умение выполнять действия с геометрическими фигурами.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Основания трапеции равны 11 и 17. Найдите больший из отрезков, на которые делит среднюю линию этой трапеции одна из её диагоналей.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school.umk-spo.biz/gia/images/planimet/repr-p22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5144"/>
            <a:ext cx="12192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10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5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4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(нахождение площади параллелограмма)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386009"/>
              </p:ext>
            </p:extLst>
          </p:nvPr>
        </p:nvGraphicFramePr>
        <p:xfrm>
          <a:off x="683568" y="1268760"/>
          <a:ext cx="77048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7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5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</p:spPr>
      </p:pic>
      <p:sp>
        <p:nvSpPr>
          <p:cNvPr id="4" name="Подзаголовок 2"/>
          <p:cNvSpPr>
            <a:spLocks noGrp="1"/>
          </p:cNvSpPr>
          <p:nvPr>
            <p:ph type="title"/>
          </p:nvPr>
        </p:nvSpPr>
        <p:spPr>
          <a:xfrm>
            <a:off x="611560" y="3789040"/>
            <a:ext cx="8064896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Умение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решать задачи - такое же практическое искусство, как умение плавать или бегать на лыжах. Ему можно научиться только путём подражания или упражнения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                    Д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. Пойа</a:t>
            </a:r>
          </a:p>
          <a:p>
            <a:pPr algn="ctr"/>
            <a:endParaRPr lang="ru-RU" dirty="0"/>
          </a:p>
        </p:txBody>
      </p:sp>
      <p:sp>
        <p:nvSpPr>
          <p:cNvPr id="6" name="Подзаголовок 10"/>
          <p:cNvSpPr txBox="1">
            <a:spLocks/>
          </p:cNvSpPr>
          <p:nvPr/>
        </p:nvSpPr>
        <p:spPr>
          <a:xfrm>
            <a:off x="4557759" y="5877272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4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77339" y="1404270"/>
            <a:ext cx="756084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Результаты диагностической работы по математике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м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одуль «Геометрия»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3" descr="C:\Users\User\Desktop\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08" y="-99392"/>
            <a:ext cx="9144000" cy="158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1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Ошибки, допущенные при выполнении заданий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66980285"/>
              </p:ext>
            </p:extLst>
          </p:nvPr>
        </p:nvGraphicFramePr>
        <p:xfrm>
          <a:off x="179512" y="1089390"/>
          <a:ext cx="878522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613"/>
                <a:gridCol w="4392613"/>
              </a:tblGrid>
              <a:tr h="82801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№ 4</a:t>
                      </a:r>
                    </a:p>
                    <a:p>
                      <a:r>
                        <a:rPr lang="ru-RU" dirty="0" smtClean="0"/>
                        <a:t>( нахождение</a:t>
                      </a:r>
                      <a:r>
                        <a:rPr lang="ru-RU" baseline="0" dirty="0" smtClean="0"/>
                        <a:t> площади параллелограмма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Вывод:</a:t>
                      </a:r>
                      <a:endParaRPr lang="ru-RU" dirty="0"/>
                    </a:p>
                  </a:txBody>
                  <a:tcPr/>
                </a:tc>
              </a:tr>
              <a:tr h="194488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клетчатой бумаге с размером клетки 1×1 изображён параллелограмм. Найдите его площадь.</a:t>
                      </a:r>
                    </a:p>
                    <a:p>
                      <a:endParaRPr lang="ru-RU" sz="1800" b="1" dirty="0" smtClean="0">
                        <a:solidFill>
                          <a:srgbClr val="55555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55555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55555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55555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55555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55555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не знают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формулу определения площади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параллелограмма.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school.umk-spo.biz/gia/images/planimet/repr-p16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1562100" cy="134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8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5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5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(определение верных утверждений)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6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4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119932"/>
              </p:ext>
            </p:extLst>
          </p:nvPr>
        </p:nvGraphicFramePr>
        <p:xfrm>
          <a:off x="395536" y="1196752"/>
          <a:ext cx="82089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532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Ошибки, допущенные при выполнении заданий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2683685"/>
              </p:ext>
            </p:extLst>
          </p:nvPr>
        </p:nvGraphicFramePr>
        <p:xfrm>
          <a:off x="179512" y="1089390"/>
          <a:ext cx="8785226" cy="5123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613"/>
                <a:gridCol w="4392613"/>
              </a:tblGrid>
              <a:tr h="82801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№ 5</a:t>
                      </a:r>
                    </a:p>
                    <a:p>
                      <a:r>
                        <a:rPr lang="ru-RU" dirty="0" smtClean="0"/>
                        <a:t>(определение</a:t>
                      </a:r>
                      <a:r>
                        <a:rPr lang="ru-RU" baseline="0" dirty="0" smtClean="0"/>
                        <a:t> верных утверждений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Вывод:</a:t>
                      </a:r>
                      <a:endParaRPr lang="ru-RU" dirty="0"/>
                    </a:p>
                  </a:txBody>
                  <a:tcPr/>
                </a:tc>
              </a:tr>
              <a:tr h="19448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Укажите номера верных утверждений.</a:t>
                      </a:r>
                      <a:b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Через точку, не лежащую на данной прямой, можно провести прямую, параллельную этой прямой.</a:t>
                      </a:r>
                      <a:b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Треугольник со сторонами 1, 2, 4 существует.</a:t>
                      </a:r>
                      <a:b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Если в ромбе один из углов равен 90°, то такой ромб — квадрат.</a:t>
                      </a:r>
                      <a:b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В любом параллелограмме диагонали равны.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55555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55555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u="sng" dirty="0" smtClean="0"/>
                        <a:t>Обучающиеся не знают:</a:t>
                      </a:r>
                    </a:p>
                    <a:p>
                      <a:r>
                        <a:rPr lang="ru-RU" b="1" dirty="0" smtClean="0"/>
                        <a:t>- аксиомы;</a:t>
                      </a:r>
                    </a:p>
                    <a:p>
                      <a:r>
                        <a:rPr lang="ru-RU" b="1" dirty="0" smtClean="0"/>
                        <a:t>- условия существования треугольников;</a:t>
                      </a:r>
                    </a:p>
                    <a:p>
                      <a:r>
                        <a:rPr lang="ru-RU" b="1" dirty="0" smtClean="0"/>
                        <a:t>- понятия</a:t>
                      </a:r>
                      <a:r>
                        <a:rPr lang="ru-RU" b="1" baseline="0" dirty="0" smtClean="0"/>
                        <a:t> «квадрата», «ромба» и их свойства;</a:t>
                      </a:r>
                    </a:p>
                    <a:p>
                      <a:r>
                        <a:rPr lang="ru-RU" b="1" baseline="0" dirty="0" smtClean="0"/>
                        <a:t>- свойства параллелограмма;</a:t>
                      </a:r>
                    </a:p>
                    <a:p>
                      <a:r>
                        <a:rPr lang="ru-RU" b="1" baseline="0" dirty="0" smtClean="0"/>
                        <a:t>- определение трапеции;</a:t>
                      </a:r>
                    </a:p>
                    <a:p>
                      <a:r>
                        <a:rPr lang="ru-RU" b="1" dirty="0" smtClean="0"/>
                        <a:t>- свойства диагоналей параллелограмма;</a:t>
                      </a:r>
                    </a:p>
                    <a:p>
                      <a:r>
                        <a:rPr lang="ru-RU" b="1" dirty="0" smtClean="0"/>
                        <a:t>- признаки равенства треугольников;</a:t>
                      </a:r>
                    </a:p>
                    <a:p>
                      <a:r>
                        <a:rPr lang="ru-RU" b="1" dirty="0" smtClean="0"/>
                        <a:t>- определение касательной к окружности.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7" name="Подзаголовок 10"/>
          <p:cNvSpPr txBox="1">
            <a:spLocks/>
          </p:cNvSpPr>
          <p:nvPr/>
        </p:nvSpPr>
        <p:spPr>
          <a:xfrm>
            <a:off x="4644008" y="6165304"/>
            <a:ext cx="4499992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4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Результаты выполнения заданий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170932"/>
              </p:ext>
            </p:extLst>
          </p:nvPr>
        </p:nvGraphicFramePr>
        <p:xfrm>
          <a:off x="107504" y="620688"/>
          <a:ext cx="8817178" cy="6059440"/>
        </p:xfrm>
        <a:graphic>
          <a:graphicData uri="http://schemas.openxmlformats.org/drawingml/2006/table">
            <a:tbl>
              <a:tblPr/>
              <a:tblGrid>
                <a:gridCol w="720078"/>
                <a:gridCol w="792088"/>
                <a:gridCol w="648072"/>
                <a:gridCol w="792088"/>
                <a:gridCol w="720080"/>
                <a:gridCol w="864096"/>
                <a:gridCol w="648072"/>
                <a:gridCol w="792088"/>
                <a:gridCol w="752280"/>
                <a:gridCol w="648072"/>
                <a:gridCol w="720082"/>
                <a:gridCol w="720082"/>
              </a:tblGrid>
              <a:tr h="21567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СОШ 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№ 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№ 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№ 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701">
                <a:tc vMerge="1"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справились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справились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справились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справились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справились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справились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справились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справились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справились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справились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00" marR="6800" marT="6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3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42155908"/>
              </p:ext>
            </p:extLst>
          </p:nvPr>
        </p:nvGraphicFramePr>
        <p:xfrm>
          <a:off x="179511" y="188640"/>
          <a:ext cx="8784974" cy="5028912"/>
        </p:xfrm>
        <a:graphic>
          <a:graphicData uri="http://schemas.openxmlformats.org/drawingml/2006/table">
            <a:tbl>
              <a:tblPr/>
              <a:tblGrid>
                <a:gridCol w="936105"/>
                <a:gridCol w="936104"/>
                <a:gridCol w="720080"/>
                <a:gridCol w="792088"/>
                <a:gridCol w="720080"/>
                <a:gridCol w="720080"/>
                <a:gridCol w="724524"/>
                <a:gridCol w="673369"/>
                <a:gridCol w="673369"/>
                <a:gridCol w="542437"/>
                <a:gridCol w="673369"/>
                <a:gridCol w="673369"/>
              </a:tblGrid>
              <a:tr h="7200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СОШ 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№ 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№ 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№ 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№ 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№ 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Справились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справились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Справились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справились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Справились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справились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Справились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справились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Справились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справились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Балта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2" marR="5792" marT="57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6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4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соответствия четвертных оценок по предмету «Геометрия» 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результатов диагностической работы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44107212"/>
              </p:ext>
            </p:extLst>
          </p:nvPr>
        </p:nvGraphicFramePr>
        <p:xfrm>
          <a:off x="683568" y="1052736"/>
          <a:ext cx="7632848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599"/>
                <a:gridCol w="2020825"/>
                <a:gridCol w="1908212"/>
                <a:gridCol w="1908212"/>
              </a:tblGrid>
              <a:tr h="92220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Четвертные оценки </a:t>
                      </a:r>
                    </a:p>
                    <a:p>
                      <a:pPr algn="ctr"/>
                      <a:r>
                        <a:rPr lang="ru-RU" dirty="0" smtClean="0"/>
                        <a:t>«2» - «3», </a:t>
                      </a:r>
                    </a:p>
                    <a:p>
                      <a:pPr algn="ctr"/>
                      <a:r>
                        <a:rPr lang="ru-RU" dirty="0" smtClean="0"/>
                        <a:t>но выполнили 4 и 5 заданий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Четвертные оценки «5» </a:t>
                      </a:r>
                    </a:p>
                    <a:p>
                      <a:pPr algn="ctr"/>
                      <a:r>
                        <a:rPr lang="ru-RU" dirty="0" smtClean="0"/>
                        <a:t>но получили «незачет»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3437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4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5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7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8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11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13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15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17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18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21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25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27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28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30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33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38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39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40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41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44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45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чел.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 16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21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26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27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31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38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43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44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981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7" y="1196752"/>
            <a:ext cx="8568953" cy="5472608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70080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7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7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1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712968" cy="58326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Дата проведения</a:t>
            </a: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b="1" dirty="0" smtClean="0"/>
              <a:t>12.04.2017 г. – СОШ Левобережного района </a:t>
            </a:r>
            <a:r>
              <a:rPr lang="ru-RU" b="1" dirty="0" err="1" smtClean="0"/>
              <a:t>г.Владикавказа</a:t>
            </a:r>
            <a:endParaRPr lang="ru-RU" b="1" dirty="0" smtClean="0"/>
          </a:p>
          <a:p>
            <a:pPr marL="45720" indent="0" algn="ctr">
              <a:buNone/>
            </a:pPr>
            <a:r>
              <a:rPr lang="ru-RU" b="1" dirty="0" smtClean="0"/>
              <a:t>13.04.2017 г. – СОШ Правобережного района </a:t>
            </a:r>
            <a:r>
              <a:rPr lang="ru-RU" b="1" dirty="0" err="1" smtClean="0"/>
              <a:t>г.Владикавказа</a:t>
            </a:r>
            <a:endParaRPr lang="ru-RU" b="1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Категория участников</a:t>
            </a:r>
          </a:p>
          <a:p>
            <a:pPr marL="45720" indent="0" algn="ctr">
              <a:buNone/>
            </a:pPr>
            <a:endParaRPr lang="ru-RU" dirty="0"/>
          </a:p>
          <a:p>
            <a:pPr algn="ctr">
              <a:buFontTx/>
              <a:buChar char="-"/>
            </a:pPr>
            <a:r>
              <a:rPr lang="ru-RU" b="1" dirty="0" smtClean="0"/>
              <a:t>обучающиеся 9-х классов</a:t>
            </a:r>
          </a:p>
          <a:p>
            <a:pPr algn="ctr">
              <a:buFontTx/>
              <a:buChar char="-"/>
            </a:pPr>
            <a:endParaRPr lang="ru-RU" dirty="0" smtClean="0"/>
          </a:p>
          <a:p>
            <a:pPr marL="45720" indent="0" algn="ctr">
              <a:buNone/>
            </a:pPr>
            <a:r>
              <a:rPr lang="ru-RU" b="1" u="sng" dirty="0"/>
              <a:t>в</a:t>
            </a:r>
            <a:r>
              <a:rPr lang="ru-RU" b="1" u="sng" dirty="0" smtClean="0"/>
              <a:t> соответствии с базой данных ОГЭ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2964</a:t>
            </a:r>
            <a:r>
              <a:rPr lang="ru-RU" dirty="0" smtClean="0"/>
              <a:t> чел.</a:t>
            </a:r>
          </a:p>
          <a:p>
            <a:pPr marL="45720" indent="0" algn="ctr">
              <a:buNone/>
            </a:pPr>
            <a:r>
              <a:rPr lang="ru-RU" b="1" u="sng" dirty="0"/>
              <a:t>в</a:t>
            </a:r>
            <a:r>
              <a:rPr lang="ru-RU" b="1" u="sng" dirty="0" smtClean="0"/>
              <a:t> соответствии со списками школ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C00000"/>
                </a:solidFill>
              </a:rPr>
              <a:t>2904</a:t>
            </a:r>
            <a:r>
              <a:rPr lang="ru-RU" dirty="0" smtClean="0"/>
              <a:t> чел.</a:t>
            </a:r>
          </a:p>
          <a:p>
            <a:pPr marL="45720" indent="0" algn="ctr">
              <a:buNone/>
            </a:pPr>
            <a:r>
              <a:rPr lang="ru-RU" b="1" u="sng" dirty="0" smtClean="0"/>
              <a:t>писали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C00000"/>
                </a:solidFill>
              </a:rPr>
              <a:t>2487</a:t>
            </a:r>
            <a:r>
              <a:rPr lang="ru-RU" dirty="0" smtClean="0"/>
              <a:t> чел.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5" name="Подзаголовок 10"/>
          <p:cNvSpPr txBox="1">
            <a:spLocks/>
          </p:cNvSpPr>
          <p:nvPr/>
        </p:nvSpPr>
        <p:spPr>
          <a:xfrm>
            <a:off x="4611748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4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5248738"/>
              </p:ext>
            </p:extLst>
          </p:nvPr>
        </p:nvGraphicFramePr>
        <p:xfrm>
          <a:off x="395536" y="332656"/>
          <a:ext cx="784887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152196"/>
              </p:ext>
            </p:extLst>
          </p:nvPr>
        </p:nvGraphicFramePr>
        <p:xfrm>
          <a:off x="1655676" y="3212976"/>
          <a:ext cx="684076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11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6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36510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 чел. </a:t>
            </a:r>
            <a:r>
              <a:rPr lang="ru-RU" dirty="0" smtClean="0"/>
              <a:t>(ВСОШ № 2) – результаты аннулированы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9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60648"/>
            <a:ext cx="8928992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диагностической работы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07613"/>
              </p:ext>
            </p:extLst>
          </p:nvPr>
        </p:nvGraphicFramePr>
        <p:xfrm>
          <a:off x="395536" y="2038826"/>
          <a:ext cx="8208914" cy="1960821"/>
        </p:xfrm>
        <a:graphic>
          <a:graphicData uri="http://schemas.openxmlformats.org/drawingml/2006/table">
            <a:tbl>
              <a:tblPr/>
              <a:tblGrid>
                <a:gridCol w="798089"/>
                <a:gridCol w="1002111"/>
                <a:gridCol w="867697"/>
                <a:gridCol w="860495"/>
                <a:gridCol w="940906"/>
                <a:gridCol w="706879"/>
                <a:gridCol w="980509"/>
                <a:gridCol w="972106"/>
                <a:gridCol w="1080122"/>
              </a:tblGrid>
              <a:tr h="454070"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об-ся по Базе ОГЭ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отсутствовали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зачет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справившихся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незачет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несправившихся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340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6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4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7235270"/>
              </p:ext>
            </p:extLst>
          </p:nvPr>
        </p:nvGraphicFramePr>
        <p:xfrm>
          <a:off x="323528" y="332656"/>
          <a:ext cx="8568955" cy="5235267"/>
        </p:xfrm>
        <a:graphic>
          <a:graphicData uri="http://schemas.openxmlformats.org/drawingml/2006/table">
            <a:tbl>
              <a:tblPr/>
              <a:tblGrid>
                <a:gridCol w="833093"/>
                <a:gridCol w="904500"/>
                <a:gridCol w="854695"/>
                <a:gridCol w="936104"/>
                <a:gridCol w="864096"/>
                <a:gridCol w="1010715"/>
                <a:gridCol w="1023514"/>
                <a:gridCol w="833093"/>
                <a:gridCol w="1309145"/>
              </a:tblGrid>
              <a:tr h="7200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СОШ 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об-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по Базе ОГЭ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списку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отсутствовали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писали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зачет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справившихся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незачет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несправившихся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6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4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5885775"/>
              </p:ext>
            </p:extLst>
          </p:nvPr>
        </p:nvGraphicFramePr>
        <p:xfrm>
          <a:off x="323528" y="188640"/>
          <a:ext cx="8568954" cy="6313082"/>
        </p:xfrm>
        <a:graphic>
          <a:graphicData uri="http://schemas.openxmlformats.org/drawingml/2006/table">
            <a:tbl>
              <a:tblPr/>
              <a:tblGrid>
                <a:gridCol w="833093"/>
                <a:gridCol w="904501"/>
                <a:gridCol w="854694"/>
                <a:gridCol w="936104"/>
                <a:gridCol w="1008112"/>
                <a:gridCol w="866699"/>
                <a:gridCol w="1077517"/>
                <a:gridCol w="1008112"/>
                <a:gridCol w="1080122"/>
              </a:tblGrid>
              <a:tr h="648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СОШ 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об-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Базе ОГЭ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отсутствовали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зачет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справившихся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незачет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несправившихся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Балта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6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2965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2904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2487</a:t>
                      </a: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" marR="4525" marT="4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0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951041"/>
              </p:ext>
            </p:extLst>
          </p:nvPr>
        </p:nvGraphicFramePr>
        <p:xfrm>
          <a:off x="107504" y="260648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462"/>
            <a:ext cx="2411760" cy="1030538"/>
          </a:xfrm>
          <a:prstGeom prst="rect">
            <a:avLst/>
          </a:prstGeom>
        </p:spPr>
      </p:pic>
      <p:sp>
        <p:nvSpPr>
          <p:cNvPr id="6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5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0020"/>
            <a:ext cx="7632848" cy="38866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Допущенные ошибки при заполнении бланков ответов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5908503"/>
              </p:ext>
            </p:extLst>
          </p:nvPr>
        </p:nvGraphicFramePr>
        <p:xfrm>
          <a:off x="250825" y="765175"/>
          <a:ext cx="8642350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175"/>
                <a:gridCol w="43211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ошибки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данных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 первой клетки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 №2, СОШ № 13, 6, 7, 18, 21, 36, 29, 30, 31, 33, 34, 38, 44, 46, 50, 41, гимназия № 16, 4, 45    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указали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класса и литер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(букву)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 №2, 21,14, 36, 26, 34, 38, 48, 40, 42 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указали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пункта проведения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№13, 21, 27, 28, 31, 38, 48, 40 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указали или допустили ошибку при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заполнении кода образовательной организации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21, 14, 30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указали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аудитории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№21,14, 29, 22, 31, 48, 40, 41 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указали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варианта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 №2, СОШ № 13, 7, 21, 11, 14, 29, 27, 25, 28, 31, 34, 44, 46, 40  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подпись участника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3, 7, 11, 38, 44, 46, 40, 41, гимназия № 5, 4, 45  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указали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дату проведения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диагностической работы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 №2, СОШ № 13, 3, 6, 15, 18, 21, 11, 14, 36, 29, 27, 25, 22, 26, 38, 44, 46, 50, 37, 40, 41, гимназия № 16, 4, 45    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бланков не соответствует образцам, указанным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бланке ответов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печатные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буквы).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 №2, СОШ № 27, 30 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выполнении работы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пользовались карандашом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1,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18, 11, 14, 42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заполнили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шапку бланков ответов № 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B050"/>
                          </a:solidFill>
                        </a:rPr>
                        <a:t>Не допустили ошибок при заполнении бланков ответов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B050"/>
                          </a:solidFill>
                        </a:rPr>
                        <a:t>СОШ № 17, 19,</a:t>
                      </a:r>
                      <a:r>
                        <a:rPr lang="ru-RU" sz="1200" b="1" baseline="0" dirty="0" smtClean="0">
                          <a:solidFill>
                            <a:srgbClr val="00B050"/>
                          </a:solidFill>
                        </a:rPr>
                        <a:t> 8, 39, 24, 43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одзаголовок 10"/>
          <p:cNvSpPr txBox="1">
            <a:spLocks/>
          </p:cNvSpPr>
          <p:nvPr/>
        </p:nvSpPr>
        <p:spPr>
          <a:xfrm>
            <a:off x="4788024" y="6136264"/>
            <a:ext cx="435597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obrazovanie-ams@rso-a.ru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hlinkClick r:id="rId3"/>
              </a:rPr>
              <a:t>http://www.uo15.ru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7456"/>
            <a:ext cx="1475656" cy="6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796</TotalTime>
  <Words>2387</Words>
  <Application>Microsoft Office PowerPoint</Application>
  <PresentationFormat>Экран (4:3)</PresentationFormat>
  <Paragraphs>1208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      Умение решать задачи - такое же практическое искусство, как умение плавать или бегать на лыжах. Ему можно научиться только путём подражания или упражнения.                                                                                                            Д. Пойа </vt:lpstr>
      <vt:lpstr>Презентация PowerPoint</vt:lpstr>
      <vt:lpstr>Презентация PowerPoint</vt:lpstr>
      <vt:lpstr>Результаты диагностической работы</vt:lpstr>
      <vt:lpstr>Презентация PowerPoint</vt:lpstr>
      <vt:lpstr>Презентация PowerPoint</vt:lpstr>
      <vt:lpstr>Презентация PowerPoint</vt:lpstr>
      <vt:lpstr>Допущенные ошибки при заполнении бланков ответов</vt:lpstr>
      <vt:lpstr>Презентация PowerPoint</vt:lpstr>
      <vt:lpstr>Презентация PowerPoint</vt:lpstr>
      <vt:lpstr>Результаты и анализ выполнения заданий - модуля «Геометрия»</vt:lpstr>
      <vt:lpstr>Задание № 1 (нахождение площади равнобедренного и прямоугольного треугольника)</vt:lpstr>
      <vt:lpstr>Ошибки, допущенные при выполнении заданий</vt:lpstr>
      <vt:lpstr>Задание № 2 (нахождение величины угла в градусах)</vt:lpstr>
      <vt:lpstr>Ошибки, допущенные при выполнении заданий</vt:lpstr>
      <vt:lpstr>Задание № 3 (трапеция)</vt:lpstr>
      <vt:lpstr>Ошибки, допущенные при выполнении заданий</vt:lpstr>
      <vt:lpstr>Задание № 4 (нахождение площади параллелограмма)</vt:lpstr>
      <vt:lpstr>Ошибки, допущенные при выполнении заданий</vt:lpstr>
      <vt:lpstr>Задание № 5 (определение верных утверждений)</vt:lpstr>
      <vt:lpstr>Ошибки, допущенные при выполнении заданий</vt:lpstr>
      <vt:lpstr>Результаты выполнения заданий</vt:lpstr>
      <vt:lpstr>Презентация PowerPoint</vt:lpstr>
      <vt:lpstr>Анализ соответствия четвертных оценок по предмету «Геометрия»  и результатов диагностической работы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AdministratorN</dc:creator>
  <cp:lastModifiedBy>Ирина Мирошниченко</cp:lastModifiedBy>
  <cp:revision>59</cp:revision>
  <cp:lastPrinted>2017-04-28T10:00:26Z</cp:lastPrinted>
  <dcterms:created xsi:type="dcterms:W3CDTF">2013-04-11T10:55:17Z</dcterms:created>
  <dcterms:modified xsi:type="dcterms:W3CDTF">2017-04-28T14:15:26Z</dcterms:modified>
</cp:coreProperties>
</file>