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9" r:id="rId2"/>
    <p:sldId id="323" r:id="rId3"/>
    <p:sldId id="354" r:id="rId4"/>
    <p:sldId id="353" r:id="rId5"/>
    <p:sldId id="355" r:id="rId6"/>
    <p:sldId id="328" r:id="rId7"/>
    <p:sldId id="352" r:id="rId8"/>
    <p:sldId id="364" r:id="rId9"/>
    <p:sldId id="351" r:id="rId10"/>
    <p:sldId id="346" r:id="rId11"/>
    <p:sldId id="347" r:id="rId12"/>
    <p:sldId id="348" r:id="rId13"/>
    <p:sldId id="365" r:id="rId14"/>
    <p:sldId id="366" r:id="rId15"/>
    <p:sldId id="367" r:id="rId16"/>
    <p:sldId id="369" r:id="rId17"/>
    <p:sldId id="370" r:id="rId18"/>
    <p:sldId id="301" r:id="rId19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3"/>
    <a:srgbClr val="FFCCFF"/>
    <a:srgbClr val="FF3399"/>
    <a:srgbClr val="FF9966"/>
    <a:srgbClr val="FFFFCC"/>
    <a:srgbClr val="CCCCFF"/>
    <a:srgbClr val="000099"/>
    <a:srgbClr val="0000FF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10EE7-2042-4702-9155-B011ACDC6E05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6F13-EA6C-4268-8A4E-5E93BC976C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3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67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1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F727B-49CF-4AEF-B832-E277146EFD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A242-9D95-43CA-B7C9-475D159095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15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329-BFBD-4D64-A733-AE7F10285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7B08-3962-4700-89A5-3C2B1392D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8148-0EC6-4862-A899-D06702AD0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C4CD-CD92-412D-AA0F-9DEC4C877F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6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F035-CA55-4DD2-B836-12D1A71BE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ED43-4656-4A31-A267-631C7DAF3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B22-B38B-4CEE-9DB0-3B8CE189A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81BD-F5C2-48D3-ACDB-028E2C153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B1EE87-0252-47A9-A3E6-D1053287B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F916-92B3-465B-AC42-992C0FE8C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BF8346-0DED-45A5-B25F-BCEF6871229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3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o.amsvlad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.amsvlad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o.amsvla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.amsvlad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.amsvlad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.amsvlad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422" y="1907288"/>
            <a:ext cx="900115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Оценка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качества образования муниципальными методическими службами: опыт включения в региональную СОКО </a:t>
            </a:r>
          </a:p>
        </p:txBody>
      </p:sp>
      <p:pic>
        <p:nvPicPr>
          <p:cNvPr id="3" name="Picture 3" descr="C:\Users\User\Desktop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81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300280" y="5045599"/>
            <a:ext cx="4772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</a:rPr>
              <a:t>Гозюмов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</a:rPr>
              <a:t> Р.Ч.,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</a:rPr>
              <a:t>заместитель главы администрации - начальник Управления образования АМС </a:t>
            </a:r>
            <a:r>
              <a:rPr lang="ru-RU" b="1" dirty="0" err="1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139" y="6211669"/>
            <a:ext cx="512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058" y="109538"/>
            <a:ext cx="89096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задания, предлагаемые обучающимся 9-х классов</a:t>
            </a: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6" y="571203"/>
            <a:ext cx="8460179" cy="563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8540" y="6211669"/>
            <a:ext cx="510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945" y="118961"/>
            <a:ext cx="86964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Анализ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муниципального мониторинга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готовности к ГИА в форме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ОГЭ 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 математике в части решения задач модуля «Геометрия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»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обучающихся 9-х классов школ </a:t>
            </a:r>
            <a:r>
              <a:rPr lang="ru-RU" sz="2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57188" y="1688621"/>
            <a:ext cx="82470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Всего выпускников 9-х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классов школ, охваченных мониторингом, – 807 чел (25% от общего числа выпускников 9-х классов).</a:t>
            </a:r>
            <a:endParaRPr lang="ru-RU" alt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Писали работу-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735 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чел.</a:t>
            </a: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Получили «зачет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»– 385 чел. – 52,4% (в прошлом году - 45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%)</a:t>
            </a:r>
          </a:p>
          <a:p>
            <a:pPr algn="ctr" eaLnBrk="1" hangingPunct="1"/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Получили «незачет»- 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350 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чел</a:t>
            </a:r>
            <a:r>
              <a:rPr lang="ru-RU" alt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– 47,6% (в прошлом году - 55</a:t>
            </a:r>
            <a:r>
              <a:rPr lang="ru-RU" alt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0719" y="620139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80681" y="1809387"/>
            <a:ext cx="8409822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получивших зачет: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выполнили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задания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20%, что на 18% больше, чем в прошлом году;</a:t>
            </a: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справились с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2-мя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заданиями – 32,4%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общего количества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писавших, 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на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7,4%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больше, чем в прошлом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году.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b="1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прошлом году – 65%)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обучающихся, получивших «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незачет», не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выполнили ни одного задания. </a:t>
            </a:r>
            <a:endParaRPr lang="ru-RU" altLang="ru-RU" sz="2000" b="1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 человек - 17%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прошлом году –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24%), получивших незачет,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четвертные отметки «4» и «5» по 2-3 четвертям. Из них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 человека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справились с одним заданием,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человека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выполнили ни одного задания.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5830" y="6211669"/>
            <a:ext cx="5450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945" y="118961"/>
            <a:ext cx="86964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Анализ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муниципального мониторинга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готовности к ГИА в форме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ОГЭ 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по математике в части решения задач модуля «Геометрия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»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обучающихся 9-х классов школ </a:t>
            </a:r>
            <a:r>
              <a:rPr lang="ru-RU" sz="2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370" y="878088"/>
            <a:ext cx="8206548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Учитывая результаты государственной итоговой аттестации по программам основного общего и среднего общего образования,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Управлением образования АМС </a:t>
            </a:r>
            <a:r>
              <a:rPr lang="ru-RU" alt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сформирован перечень направлений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по которым проводится 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результатов выпускников школ города</a:t>
            </a:r>
            <a:endParaRPr lang="ru-RU" sz="2800" b="1" dirty="0">
              <a:ln/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8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84372"/>
              </p:ext>
            </p:extLst>
          </p:nvPr>
        </p:nvGraphicFramePr>
        <p:xfrm>
          <a:off x="0" y="0"/>
          <a:ext cx="9144000" cy="7031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233"/>
                <a:gridCol w="2628452"/>
                <a:gridCol w="5133315"/>
              </a:tblGrid>
              <a:tr h="181199"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Направления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R="3683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Показатели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R="3937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Индикаторы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722111">
                <a:tc rowSpan="2">
                  <a:txBody>
                    <a:bodyPr/>
                    <a:lstStyle/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Участие в 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Общий охват выпускников </a:t>
                      </a:r>
                    </a:p>
                    <a:p>
                      <a:pPr marL="6350" marR="46990" indent="-63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общеобразовательных организаций процедурой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lvl="0" indent="0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участники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и ОГЭ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в общеобразовательных организациях; </a:t>
                      </a:r>
                      <a:endParaRPr lang="ru-RU" sz="12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46990" lvl="0" indent="0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распределение участников ЕГЭ и ОГЭ 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общеобразовательных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организаций, 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участвующих в ЕГЭ и ОГЭ в </a:t>
                      </a:r>
                      <a:r>
                        <a:rPr lang="ru-RU" sz="120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г.Владикавказе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59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Активность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участия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выпускников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общеобразовательных организаций 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ЕГЭ. Участие в 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8805" algn="ctr"/>
                          <a:tab pos="1302385" algn="ctr"/>
                          <a:tab pos="2014220" algn="ctr"/>
                          <a:tab pos="3096895" algn="r"/>
                        </a:tabLst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	участников 	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	сдававших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предметы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 выбору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355273">
                <a:tc rowSpan="2"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Освоение государственного образовательного стандарта </a:t>
                      </a:r>
                    </a:p>
                    <a:p>
                      <a:pPr marL="0" marR="4000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участниками </a:t>
                      </a:r>
                    </a:p>
                    <a:p>
                      <a:pPr marL="0" marR="4000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79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Общая информация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сдавших экзамены по обязательным предметам, предметам по выбору от общего числа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765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Уровень освоения государственного образовательного стандарта </a:t>
                      </a:r>
                    </a:p>
                    <a:p>
                      <a:pPr marL="0" marR="36195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участниками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556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ОГЭ,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сдавших экзамены, по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общеобразовательным учреждениям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  <a:tr h="1573794"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Общие результаты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Статистические показатели общих результатов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Tx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u-RU" sz="120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Tx/>
                          <a:latin typeface="Georgia" panose="02040502050405020303" pitchFamily="18" charset="0"/>
                        </a:rPr>
                        <a:t> у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частие в ЕГЭ 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сдавших экзамены по обязательным предметам/ по всем предметам; </a:t>
                      </a: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доля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ЕГЭ, у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частие в ЕГЭ и ОГЭ,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сдавших хотя бы один экзамен/ все экзамены на высоком уровне; </a:t>
                      </a:r>
                      <a:endParaRPr lang="ru-RU" sz="12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100-балльных результатов по предметам; </a:t>
                      </a: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отношение среднего балла ЕГЭ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ОГЭ по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русскому языку (математике) в 10% ОО с лучшими результатами ЕГЭ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и ОГЭ к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среднему баллу ЕГЭ по русскому языку (математике) в 10% школ с худшими результатами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;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</a:endParaRPr>
                    </a:p>
                    <a:p>
                      <a:pPr marL="0" marR="3556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средний балл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русскому языку/ математике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877497">
                <a:tc>
                  <a:txBody>
                    <a:bodyPr/>
                    <a:lstStyle/>
                    <a:p>
                      <a:pPr marL="0" marR="508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Качество учебных </a:t>
                      </a:r>
                    </a:p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достижений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4699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Общий уровень учебных достижений участников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ЕГЭ и ОГЭ 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8735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отклонение среднего балла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русскому языку (математике) от среднего балла по РСО-Алания; </a:t>
                      </a:r>
                    </a:p>
                    <a:p>
                      <a:pPr marL="0" marR="38735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качество подготовки участников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ЕГЭ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и ОГЭ </a:t>
                      </a:r>
                      <a:r>
                        <a:rPr lang="ru-RU" sz="12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по </a:t>
                      </a:r>
                      <a:r>
                        <a:rPr lang="ru-RU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eorgia" panose="02040502050405020303" pitchFamily="18" charset="0"/>
                        </a:rPr>
                        <a:t>предметам </a:t>
                      </a:r>
                      <a:endParaRPr lang="ru-RU" sz="120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eorgia" panose="02040502050405020303" pitchFamily="18" charset="0"/>
                        <a:ea typeface="Segoe UI Symbol" panose="020B0502040204020203" pitchFamily="34" charset="0"/>
                        <a:cs typeface="Segoe UI Symbol" panose="020B0502040204020203" pitchFamily="34" charset="0"/>
                      </a:endParaRPr>
                    </a:p>
                  </a:txBody>
                  <a:tcPr marL="14249" marR="5409" marT="6861" marB="0" anchor="ctr"/>
                </a:tc>
              </a:tr>
              <a:tr h="1225645">
                <a:tc>
                  <a:txBody>
                    <a:bodyPr/>
                    <a:lstStyle/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Обеспечение качественного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образования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873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Возможность получения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качественного </a:t>
                      </a:r>
                    </a:p>
                    <a:p>
                      <a:pPr marL="0" marR="3302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образования </a:t>
                      </a: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одинакового уровня 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4699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  <a:tc>
                  <a:txBody>
                    <a:bodyPr/>
                    <a:lstStyle/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равенство доступа к образованию одинакового уровня по обязательным предметам;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разброс средних баллов ЕГЭ и ОГЭ по обязательным предметам по общеобразовательным организациям; </a:t>
                      </a:r>
                    </a:p>
                    <a:p>
                      <a:pPr marL="0" marR="36830" indent="450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распределение общеобразовательных организаций, реализующих «программу максимум» и «программу минимум» (без учета вечерних (сменных) ОУ) по годам, по школам </a:t>
                      </a:r>
                      <a:endParaRPr lang="ru-RU" sz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  <a:p>
                      <a:pPr marR="36830" indent="450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49" marR="5409" marT="68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8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312" y="109436"/>
            <a:ext cx="8878937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735" indent="45720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проводится в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динамике по годам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разрезе школ.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40005" indent="45085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Построение рейтингов –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начало работы с результатами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ЕГЭ и ОГЭ.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Школа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имеет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возможность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увидеть,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чем определена ее позиция в рейтинге,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понять свои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сильные и слабые стороны, спланировать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шаги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развития. </a:t>
            </a:r>
          </a:p>
          <a:p>
            <a:pPr marR="40005" indent="450850" algn="just">
              <a:spcAft>
                <a:spcPts val="0"/>
              </a:spcAft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Определяя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 результатам ЕГЭ и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ОГЭ,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является школа «хорошей» или «плохой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», мы обращаем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внимание на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следующие моменты: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определение уровня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освоения образовательного стандарта на минимальном уровне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(доля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выпускников, успешно сдавших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обязательные экзамены,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 доля выпускников, успешно сдавших все экзамены в форме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ЕГЭ и ОГЭ); 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соответствие заявленного профиля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старшей ступени школы перечню предметов, выбираемых выпускниками для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сдачи ГИА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 форме ЕГЭ; </a:t>
            </a: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пределение уровня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освоения образовательного стандарта на профильном уровне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(доля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выпускников, успешно сдавших все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предметы,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из числа </a:t>
            </a:r>
            <a:r>
              <a:rPr lang="ru-RU" sz="1900" b="1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изучавшихся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 профильном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уровне,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 результатом ТБ 2 и выше); </a:t>
            </a:r>
          </a:p>
          <a:p>
            <a:pPr marL="342900" marR="40005" lvl="0" indent="-342900" algn="just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соответствие системы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текущего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оценивания в школах </a:t>
            </a: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результатам внешней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оценки</a:t>
            </a:r>
            <a:endParaRPr lang="ru-RU" sz="19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0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666" y="300032"/>
            <a:ext cx="881714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450850">
              <a:spcAft>
                <a:spcPts val="0"/>
              </a:spcAft>
            </a:pPr>
            <a:r>
              <a:rPr lang="ru-RU" sz="2200" b="1" i="1" u="sng" cap="all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 </a:t>
            </a:r>
            <a:r>
              <a:rPr lang="ru-RU" sz="2200" b="1" i="1" u="sng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уровне образовательной организации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и интерпретация результатов государственной итоговой аттестации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используются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для: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подведения итогов работы школы в рамках учебного года;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разработки плана работы школы на следующий учебный год;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Программы развития школы;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подготовки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	аналитической 	части 	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отчёта по результатам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самообследования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размещения обязательной информации на сайте школы;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планов работы методических объединений учителей;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корректировки плана повышения квалификации учителей на уровне школы;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формирования предложений по индивидуальной поддержке обучающихся;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обоснования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принятия управленческих решений по направлениям деятельности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школы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74" y="210026"/>
            <a:ext cx="90172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450850">
              <a:spcAft>
                <a:spcPts val="0"/>
              </a:spcAft>
            </a:pPr>
            <a:r>
              <a:rPr lang="ru-RU" sz="2200" b="1" i="1" u="sng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 муниципальном уровне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результатов государственной итоговой аттестации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используется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для: </a:t>
            </a: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разработки и реализации программ поддержки (методической, информационной и др.),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направленной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на оказание помощи «отстающим» школам;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определения факторов, оказывающих влияние на результаты обучения;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заказа муниципальным методическим службам для оказания методической поддержки учителям;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подготовки анализа состояния муниципальной образовательной системы;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40005" lvl="0" indent="-342900">
              <a:spcAft>
                <a:spcPts val="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планирования перспектив развития муниципальной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системы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81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71246" y="2172988"/>
            <a:ext cx="80070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0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</a:t>
            </a:r>
            <a:endParaRPr lang="ru-RU" sz="60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0317" y="6211669"/>
            <a:ext cx="587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4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91877"/>
            <a:ext cx="89096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ПРАВОВАЯ БАЗА ОРГАНИЗАЦИИ И ПРОВЕДЕНИЯ МОНИТОРИНГОВЫХ ИССЛЕДОВАНИЙ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4032" y="676652"/>
            <a:ext cx="85102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Федеральный закон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29.12.2012 № 273-ФЗ «Об образовании в Российской Федерации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Приказ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образования и науки Республики Северная Осетия-Алания от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15.09.2017 №756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дорожной карты»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по организации и проведению государственной итоговой аттестации по образовательным программам основного общего и среднего общего образования в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Республике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Северная Осетия-Алания в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году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3.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Управления образования АМС </a:t>
            </a:r>
            <a:r>
              <a:rPr lang="ru-RU" b="1" dirty="0" err="1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13.10.2017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307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дорожной карты по организации и проведению государственной итоговой аттестации по образовательным программам основного общего и среднего общего образования в </a:t>
            </a:r>
            <a:r>
              <a:rPr lang="ru-RU" b="1" dirty="0" err="1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г.Владикавказе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Республики Северная Осетия-Алания в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году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b="1" dirty="0">
                <a:latin typeface="Georgia" panose="02040502050405020303" pitchFamily="18" charset="0"/>
                <a:cs typeface="Times New Roman" panose="02020603050405020304" pitchFamily="18" charset="0"/>
              </a:rPr>
              <a:t>Управления образования от </a:t>
            </a:r>
            <a:r>
              <a:rPr lang="ru-RU" alt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28.12.2017 №352 </a:t>
            </a:r>
            <a:r>
              <a:rPr lang="ru-RU" altLang="ru-RU" b="1" dirty="0">
                <a:latin typeface="Georgia" panose="02040502050405020303" pitchFamily="18" charset="0"/>
                <a:cs typeface="Times New Roman" panose="02020603050405020304" pitchFamily="18" charset="0"/>
              </a:rPr>
              <a:t>«О проведении мониторинга готовности к государственной итоговой аттестации в форме основного государственного экзамена обучающихся 9-х классов в общеобразовательных организациях </a:t>
            </a:r>
            <a:r>
              <a:rPr lang="ru-RU" altLang="ru-RU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alt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в 2017-2018 </a:t>
            </a:r>
            <a:r>
              <a:rPr lang="ru-RU" altLang="ru-RU" b="1" smtClean="0">
                <a:latin typeface="Georgia" panose="02040502050405020303" pitchFamily="18" charset="0"/>
                <a:cs typeface="Times New Roman" panose="02020603050405020304" pitchFamily="18" charset="0"/>
              </a:rPr>
              <a:t>учебном году»)</a:t>
            </a:r>
            <a:endParaRPr lang="ru-RU" altLang="ru-RU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5.Другие нормативные акты</a:t>
            </a:r>
          </a:p>
          <a:p>
            <a:pPr algn="just"/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139" y="6211669"/>
            <a:ext cx="512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788" y="-3638"/>
            <a:ext cx="9026838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none" strike="noStrike" cap="all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Основными задачами МСОКО являются: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получение объективной информации о состоянии качества образования в муниципальных общеобразовательных организациях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г.Владикавказа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,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единого образовательного пространства и решения проблемы выравнивания качества образования в различных образовательных учреждениях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вертикали в оценке качества образования за счет интеграции МСОКО с РСОКО 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ОСОКО;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Информационное 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аналитическое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мониторинга муниципальной системы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образования;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оценка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уровня образовательных достижений обучающихся (воспитанников) в интересах расширения спектра образовательных услуг, включая систему дошкольного и дополнительного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образования;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оценка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качества образования на различных ступенях 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уровнях, 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организация и сопровождение процедур получения и распространения информации о состоянии качества образования в </a:t>
            </a:r>
            <a:r>
              <a:rPr lang="ru-RU" altLang="ru-RU" sz="16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муниципальных 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общеобразовательных организациях </a:t>
            </a:r>
            <a:r>
              <a:rPr lang="ru-RU" altLang="ru-RU" sz="16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;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определение степени соответствия качества образования в муниципалитете федеральным государственным образовательным стандартам, федеральным государственным требованиям, образовательным стандартам, потребностям социума, потребителей образовательных услуг, в том числе степень достижения планируемых результатов образовательных программ; 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внедрение современных технологий оценки качества образования, в том числе инструментов и механизмов общественно-профессиональной экспертизы</a:t>
            </a: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​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4130" y="6211669"/>
            <a:ext cx="55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4607" y="218150"/>
            <a:ext cx="88293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ОБЪЕКТЫ  ОЦЕНКИ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МСОКО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образовательные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программы,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качество которых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определяет конкурентоспособность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образовательного учреждения и образовательной системы в целом;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образовательные учреждения всех типов и видов и структуры, обеспечивающие образовательный процесс и процесс управления и реализующие спектр образовательных программ;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 индивидуальные образовательные достижения обучающихся как показатель реализации образовательных программ, результатов работы образовательных учреждений и качества управления.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8669" y="6211669"/>
            <a:ext cx="537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6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550" y="456248"/>
            <a:ext cx="86189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cap="all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Для реализации МСОКО используются </a:t>
            </a:r>
            <a:r>
              <a:rPr lang="ru-RU" sz="2000" b="1" cap="all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следующие процедуры:</a:t>
            </a:r>
          </a:p>
          <a:p>
            <a:pPr algn="ctr"/>
            <a:endParaRPr lang="ru-RU" sz="2000" b="1" cap="all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—государственная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(итоговая) аттестация выпускников и промежуточная аттестации обучающихся, контрольная деятельность, аттестация педагогических и руководящих работников;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—статистическое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за деятельностью образовательных учреждений, мониторинг качества образования, независимая оценка качества образования, рейтинг образовательных учреждений, портфолио муниципальной системы образования (образовательного учреждения), оценка и анализ управления качеством образования,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самообследование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образовательных учреждений по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качеству образования, в том числе оценочные процедуры НИКО, ВПР, республиканские, муниципальные мониторинговые исследования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</a:b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6899" y="6211669"/>
            <a:ext cx="5251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79262"/>
            <a:ext cx="91440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 анализ результатов государственной итоговой аттестации 2017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муниципальных общеобразовательных организациях </a:t>
            </a:r>
            <a:r>
              <a:rPr lang="ru-RU" sz="1200" b="1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с использованием материалов РЦОКО. Данные, полученные в результате анализа вынесены на обсуждение педагогических сообществ города Владикавказа.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2. Проведен индивидуальный анализ качества выполнения обучающимися заданий КИМ в рамках экзаменационной кампании 2017 г. по форме, представляемой ФГБНУ «Федеральный институт педагогических измерений», как на уровне муниципалитета, так и на уровне  общеобразовательных организаций.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3. Проведен анализ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результатов оценочных процедур НИКО, ВПР, республиканских, муниципальных мониторинговых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исследований. 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4. Проведен </a:t>
            </a:r>
            <a:r>
              <a:rPr lang="ru-RU" sz="1200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системный индивидуальный анализ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качества освоения обучающимися образовательных программ по траектории: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4-5 класс: ВПР 4 класс - годовые отметки 4 класс – ВПР-5 класс – четвертные отметки за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I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 четверть в 5 классе;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9 класс : годовые отметки 8 класс – СТУЗ – годовые отметки 9 класс – ОГЭ;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11 класс:  ОГЭ – ВПР – ЕГЭ.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5. Результаты анализа качества выполнения работ  заслушаны  на педагогических советах школ, методических объединениях учителей, городских методических объединениях, совещаниях руководителей общеобразовательных организаций.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6.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Проведен анализ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обеспеченности школ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учебно-методическими пособиями, необходимыми для качественной подготовки обучающихся к ГИА.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Разработаны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программы подготовки обучающихся, имеющих низкий уровень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учебных компетентностей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Организована работа по взаимодействию с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СКГМИ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обеспечению подготовки выпускников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 № 15, 24, 25, 39 , гимназией №4 (в следующем году запланированы СОШ №22, 29)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экзаменам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математике и физике на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базе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института на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бесплатной основе.  </a:t>
            </a:r>
            <a:endParaRPr lang="ru-RU" sz="1200" b="1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Обеспечено у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частие учителей-предметников в мероприятиях, направленных на  повышение уровня их профессиональной компетентности, организовано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факультетом математики СОГУ.</a:t>
            </a:r>
          </a:p>
          <a:p>
            <a:pPr indent="271463" algn="just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реализации основных задач мониторинговых исследований внесены коррективы в содержание деятельности образовательных учреждений, в том числе: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образовательную  программу учреждения, в части формируемой участниками образовательного процесса;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расписание занятий;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рабочие программы  учителей-предметников;</a:t>
            </a:r>
          </a:p>
          <a:p>
            <a:pPr indent="271463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планы работы городских и школьных методических объединений.</a:t>
            </a:r>
          </a:p>
          <a:p>
            <a:pPr indent="271463" algn="just"/>
            <a:endParaRPr lang="ru-RU" sz="1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1463" algn="just"/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" y="0"/>
            <a:ext cx="890963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ПРОВЕДЕННЫЕ В ТЕЧЕНИЕ 2017-2018 УЧЕБНОГО ГОДА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29371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78190" y="459288"/>
            <a:ext cx="8567046" cy="522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Управлением образования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en-US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полугодии проводятся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проверочные работы по заданиям открытого банка заданий Федерального института педагогических измерений (ФИПИ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 текущем учебном году проверочные работы проводились  в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с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16.04.2018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21.04.2018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школах </a:t>
            </a:r>
            <a:r>
              <a:rPr lang="ru-RU" altLang="ru-RU" sz="24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риказ Управления образования от 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12.04.201</a:t>
            </a:r>
            <a:r>
              <a:rPr lang="en-US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8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№93 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«О проведении мониторинга готовности к государственной итоговой аттестации в форме основного государственного экзамена обучающихся 9-х классов в общеобразовательных организациях </a:t>
            </a:r>
            <a:r>
              <a:rPr lang="ru-RU" altLang="ru-RU" sz="2400" b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»</a:t>
            </a: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6075" y="6211669"/>
            <a:ext cx="489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3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81069" y="234786"/>
            <a:ext cx="8745647" cy="572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9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ru-RU" sz="2000" b="1" u="sng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задача проводимого мониторингового исследования – своевременное выявление степени готовности выпускников 9-х классов к сдаче экзамена по математике в части решения геометрических задач.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анализа выполненных работ проведены совещания с заместителями директоров, курирующих математику, руководителями школьных методических объединений, учителями математики, преподающими предмет в 9-х классах. Приняты управленческие решения. Сравнительный анализ проведенных мониторинговых исследований за три года показал положительную динамику качества усвоения обучающимися программного материала.</a:t>
            </a:r>
          </a:p>
          <a:p>
            <a:pPr algn="ctr" eaLnBrk="1" hangingPunct="1">
              <a:lnSpc>
                <a:spcPct val="107000"/>
              </a:lnSpc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проводимую работу, направленную на развитие логического мышления обучающихся и умение в полном объеме решать геометрические задачи, достичь поставленных показателей в 9-х классах пока не удается </a:t>
            </a:r>
            <a:endParaRPr lang="ru-RU" alt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altLang="ru-RU" sz="2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1427" y="5635367"/>
            <a:ext cx="508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55952" y="6211669"/>
            <a:ext cx="508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E-mail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</a:rPr>
              <a:t>obrazovanie-ams@rso-a.ru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http://www.uo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.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  <a:hlinkClick r:id="rId2"/>
              </a:rPr>
              <a:t>amsvlad.ru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 –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sz="1200" b="1" dirty="0" err="1" smtClean="0">
                <a:solidFill>
                  <a:schemeClr val="bg1">
                    <a:lumMod val="25000"/>
                  </a:schemeClr>
                </a:solidFill>
                <a:latin typeface="Georgia" panose="02040502050405020303" pitchFamily="18" charset="0"/>
              </a:rPr>
              <a:t>г.Владикавказа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514" y="751445"/>
            <a:ext cx="827570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вашему вниманию один 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проводимых 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образования АМС </a:t>
            </a:r>
            <a:r>
              <a:rPr lang="ru-RU" sz="4800" b="1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sz="4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</a:t>
            </a:r>
          </a:p>
        </p:txBody>
      </p:sp>
    </p:spTree>
    <p:extLst>
      <p:ext uri="{BB962C8B-B14F-4D97-AF65-F5344CB8AC3E}">
        <p14:creationId xmlns:p14="http://schemas.microsoft.com/office/powerpoint/2010/main" val="13423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6452</TotalTime>
  <Words>1962</Words>
  <Application>Microsoft Office PowerPoint</Application>
  <PresentationFormat>Экран (4:3)</PresentationFormat>
  <Paragraphs>166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Georgia</vt:lpstr>
      <vt:lpstr>Segoe UI</vt:lpstr>
      <vt:lpstr>Segoe UI Symbol</vt:lpstr>
      <vt:lpstr>Symbol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 Башарина</cp:lastModifiedBy>
  <cp:revision>257</cp:revision>
  <cp:lastPrinted>2016-10-06T14:57:39Z</cp:lastPrinted>
  <dcterms:created xsi:type="dcterms:W3CDTF">2013-08-23T18:55:29Z</dcterms:created>
  <dcterms:modified xsi:type="dcterms:W3CDTF">2019-07-09T12:55:11Z</dcterms:modified>
</cp:coreProperties>
</file>